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88" r:id="rId3"/>
    <p:sldId id="294" r:id="rId4"/>
    <p:sldId id="283" r:id="rId5"/>
    <p:sldId id="265" r:id="rId6"/>
    <p:sldId id="272" r:id="rId7"/>
    <p:sldId id="268" r:id="rId8"/>
    <p:sldId id="291" r:id="rId9"/>
    <p:sldId id="292" r:id="rId10"/>
    <p:sldId id="289" r:id="rId11"/>
    <p:sldId id="287" r:id="rId12"/>
    <p:sldId id="286" r:id="rId13"/>
    <p:sldId id="290" r:id="rId14"/>
    <p:sldId id="273" r:id="rId15"/>
    <p:sldId id="280" r:id="rId16"/>
    <p:sldId id="266" r:id="rId17"/>
    <p:sldId id="267" r:id="rId18"/>
    <p:sldId id="274" r:id="rId19"/>
    <p:sldId id="275" r:id="rId20"/>
    <p:sldId id="276" r:id="rId21"/>
    <p:sldId id="277" r:id="rId22"/>
    <p:sldId id="293" r:id="rId23"/>
    <p:sldId id="282" r:id="rId24"/>
    <p:sldId id="278" r:id="rId25"/>
    <p:sldId id="295" r:id="rId26"/>
    <p:sldId id="308" r:id="rId27"/>
    <p:sldId id="309" r:id="rId28"/>
    <p:sldId id="311" r:id="rId29"/>
    <p:sldId id="314" r:id="rId30"/>
    <p:sldId id="310" r:id="rId31"/>
    <p:sldId id="312" r:id="rId32"/>
    <p:sldId id="296" r:id="rId33"/>
    <p:sldId id="298" r:id="rId34"/>
    <p:sldId id="299" r:id="rId35"/>
    <p:sldId id="300" r:id="rId36"/>
    <p:sldId id="301" r:id="rId37"/>
    <p:sldId id="304" r:id="rId38"/>
    <p:sldId id="302" r:id="rId39"/>
    <p:sldId id="303" r:id="rId40"/>
    <p:sldId id="279" r:id="rId4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F6DAC-8577-45D7-9B1E-DA6464FD2296}" type="datetimeFigureOut">
              <a:rPr lang="zh-TW" altLang="en-US" smtClean="0"/>
              <a:t>2022/2/23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189A1-AD96-4F3A-B33B-7B98876D043E}" type="slidenum">
              <a:rPr lang="zh-TW" altLang="en-US" smtClean="0"/>
              <a:t>‹#›</a:t>
            </a:fld>
            <a:endParaRPr lang="zh-TW" altLang="en-US"/>
          </a:p>
        </p:txBody>
      </p:sp>
    </p:spTree>
    <p:extLst>
      <p:ext uri="{BB962C8B-B14F-4D97-AF65-F5344CB8AC3E}">
        <p14:creationId xmlns:p14="http://schemas.microsoft.com/office/powerpoint/2010/main" val="400154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A5189A1-AD96-4F3A-B33B-7B98876D043E}" type="slidenum">
              <a:rPr lang="zh-TW" altLang="en-US" smtClean="0"/>
              <a:t>1</a:t>
            </a:fld>
            <a:endParaRPr lang="zh-TW" altLang="en-US"/>
          </a:p>
        </p:txBody>
      </p:sp>
    </p:spTree>
    <p:extLst>
      <p:ext uri="{BB962C8B-B14F-4D97-AF65-F5344CB8AC3E}">
        <p14:creationId xmlns:p14="http://schemas.microsoft.com/office/powerpoint/2010/main" val="3797388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13F8F41C-3F60-4B67-BC45-D8FA42212130}"/>
              </a:ext>
            </a:extLst>
          </p:cNvPr>
          <p:cNvPicPr>
            <a:picLocks noChangeAspect="1"/>
          </p:cNvPicPr>
          <p:nvPr/>
        </p:nvPicPr>
        <p:blipFill rotWithShape="1">
          <a:blip r:embed="rId2">
            <a:extLst>
              <a:ext uri="{28A0092B-C50C-407E-A947-70E740481C1C}">
                <a14:useLocalDpi xmlns:a14="http://schemas.microsoft.com/office/drawing/2010/main" val="0"/>
              </a:ext>
            </a:extLst>
          </a:blip>
          <a:srcRect t="16563" b="8490"/>
          <a:stretch/>
        </p:blipFill>
        <p:spPr>
          <a:xfrm>
            <a:off x="0" y="-1"/>
            <a:ext cx="12200709" cy="6858001"/>
          </a:xfrm>
          <a:prstGeom prst="rect">
            <a:avLst/>
          </a:prstGeom>
        </p:spPr>
      </p:pic>
      <p:sp>
        <p:nvSpPr>
          <p:cNvPr id="14" name="大標題文字"/>
          <p:cNvSpPr txBox="1">
            <a:spLocks noGrp="1"/>
          </p:cNvSpPr>
          <p:nvPr>
            <p:ph type="title" hasCustomPrompt="1"/>
          </p:nvPr>
        </p:nvSpPr>
        <p:spPr>
          <a:xfrm>
            <a:off x="913368" y="1015225"/>
            <a:ext cx="9197284" cy="1264962"/>
          </a:xfrm>
          <a:prstGeom prst="rect">
            <a:avLst/>
          </a:prstGeom>
        </p:spPr>
        <p:txBody>
          <a:bodyPr>
            <a:normAutofit/>
          </a:bodyPr>
          <a:lstStyle>
            <a:lvl1pPr>
              <a:defRPr b="1">
                <a:solidFill>
                  <a:srgbClr val="041E42"/>
                </a:solidFill>
                <a:latin typeface="+mj-lt"/>
                <a:ea typeface="+mj-ea"/>
                <a:cs typeface="+mj-cs"/>
                <a:sym typeface="Verdana"/>
              </a:defRPr>
            </a:lvl1pPr>
          </a:lstStyle>
          <a:p>
            <a:r>
              <a:rPr lang="en-US"/>
              <a:t>Presnetation Title</a:t>
            </a:r>
            <a:br>
              <a:rPr lang="en-US"/>
            </a:br>
            <a:r>
              <a:rPr lang="en-US"/>
              <a:t>Goes Here</a:t>
            </a:r>
            <a:endParaRPr/>
          </a:p>
        </p:txBody>
      </p:sp>
      <p:sp>
        <p:nvSpPr>
          <p:cNvPr id="15" name="內文層級一…"/>
          <p:cNvSpPr txBox="1">
            <a:spLocks noGrp="1"/>
          </p:cNvSpPr>
          <p:nvPr>
            <p:ph type="body" sz="quarter" idx="1" hasCustomPrompt="1"/>
          </p:nvPr>
        </p:nvSpPr>
        <p:spPr>
          <a:xfrm>
            <a:off x="920142" y="2755956"/>
            <a:ext cx="9197284" cy="411998"/>
          </a:xfrm>
          <a:prstGeom prst="rect">
            <a:avLst/>
          </a:prstGeo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sym typeface="Verdana Pro SemiBold"/>
              </a:defRPr>
            </a:lvl1pPr>
            <a:lvl2pPr>
              <a:defRPr sz="2400">
                <a:latin typeface="Verdana Pro SemiBold"/>
                <a:ea typeface="Verdana Pro SemiBold"/>
                <a:cs typeface="Verdana Pro SemiBold"/>
                <a:sym typeface="Verdana Pro SemiBold"/>
              </a:defRPr>
            </a:lvl2pPr>
            <a:lvl3pPr>
              <a:defRPr sz="2400">
                <a:latin typeface="Verdana Pro SemiBold"/>
                <a:ea typeface="Verdana Pro SemiBold"/>
                <a:cs typeface="Verdana Pro SemiBold"/>
                <a:sym typeface="Verdana Pro SemiBold"/>
              </a:defRPr>
            </a:lvl3pPr>
            <a:lvl4pPr>
              <a:defRPr sz="2400">
                <a:latin typeface="Verdana Pro SemiBold"/>
                <a:ea typeface="Verdana Pro SemiBold"/>
                <a:cs typeface="Verdana Pro SemiBold"/>
                <a:sym typeface="Verdana Pro SemiBold"/>
              </a:defRPr>
            </a:lvl4pPr>
            <a:lvl5pPr>
              <a:defRPr sz="2400">
                <a:latin typeface="Verdana Pro SemiBold"/>
                <a:ea typeface="Verdana Pro SemiBold"/>
                <a:cs typeface="Verdana Pro SemiBold"/>
                <a:sym typeface="Verdana Pro SemiBold"/>
              </a:defRPr>
            </a:lvl5pPr>
          </a:lstStyle>
          <a:p>
            <a:r>
              <a:rPr lang="en-US"/>
              <a:t>Subtitle/Presenter Goes Here</a:t>
            </a:r>
          </a:p>
        </p:txBody>
      </p:sp>
      <p:pic>
        <p:nvPicPr>
          <p:cNvPr id="8" name="Logo_Slogan_Lockup_RGB.png" descr="Logo_Slogan_Lockup_RGB.png">
            <a:extLst>
              <a:ext uri="{FF2B5EF4-FFF2-40B4-BE49-F238E27FC236}">
                <a16:creationId xmlns="" xmlns:a16="http://schemas.microsoft.com/office/drawing/2014/main" id="{97DE2894-78FC-455A-808D-C239BD5E38C0}"/>
              </a:ext>
            </a:extLst>
          </p:cNvPr>
          <p:cNvPicPr>
            <a:picLocks noChangeAspect="1"/>
          </p:cNvPicPr>
          <p:nvPr/>
        </p:nvPicPr>
        <p:blipFill>
          <a:blip r:embed="rId3"/>
          <a:stretch>
            <a:fillRect/>
          </a:stretch>
        </p:blipFill>
        <p:spPr>
          <a:xfrm>
            <a:off x="10437817" y="533895"/>
            <a:ext cx="1281685" cy="461791"/>
          </a:xfrm>
          <a:prstGeom prst="rect">
            <a:avLst/>
          </a:prstGeom>
          <a:ln w="12700">
            <a:miter lim="400000"/>
          </a:ln>
        </p:spPr>
      </p:pic>
      <p:sp>
        <p:nvSpPr>
          <p:cNvPr id="7" name="Holder 5">
            <a:extLst>
              <a:ext uri="{FF2B5EF4-FFF2-40B4-BE49-F238E27FC236}">
                <a16:creationId xmlns="" xmlns:a16="http://schemas.microsoft.com/office/drawing/2014/main" id="{B0368151-3E7E-4ECD-BDC5-CEFC83907C27}"/>
              </a:ext>
            </a:extLst>
          </p:cNvPr>
          <p:cNvSpPr>
            <a:spLocks noGrp="1"/>
          </p:cNvSpPr>
          <p:nvPr>
            <p:ph type="dt" sz="half" idx="6"/>
          </p:nvPr>
        </p:nvSpPr>
        <p:spPr>
          <a:xfrm>
            <a:off x="9790753" y="6387355"/>
            <a:ext cx="1928749" cy="166199"/>
          </a:xfrm>
          <a:prstGeom prst="rect">
            <a:avLst/>
          </a:prstGeom>
        </p:spPr>
        <p:txBody>
          <a:bodyPr lIns="0" tIns="0" rIns="0" bIns="0"/>
          <a:lstStyle>
            <a:lvl1pPr algn="r">
              <a:defRPr sz="1080" b="1" i="0" baseline="0">
                <a:solidFill>
                  <a:srgbClr val="041E42"/>
                </a:solidFill>
                <a:latin typeface="Verdana" panose="020B0604030504040204" pitchFamily="34" charset="0"/>
              </a:defRPr>
            </a:lvl1pPr>
          </a:lstStyle>
          <a:p>
            <a:fld id="{7E2942C2-62E0-409A-8D36-6EEFA0976C90}" type="datetimeFigureOut">
              <a:rPr lang="zh-TW" altLang="en-US" smtClean="0"/>
              <a:t>2022/2/23</a:t>
            </a:fld>
            <a:endParaRPr lang="zh-TW" altLang="en-US"/>
          </a:p>
        </p:txBody>
      </p:sp>
    </p:spTree>
    <p:extLst>
      <p:ext uri="{BB962C8B-B14F-4D97-AF65-F5344CB8AC3E}">
        <p14:creationId xmlns:p14="http://schemas.microsoft.com/office/powerpoint/2010/main" val="370488824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One Content Yellow">
    <p:spTree>
      <p:nvGrpSpPr>
        <p:cNvPr id="1" name=""/>
        <p:cNvGrpSpPr/>
        <p:nvPr/>
      </p:nvGrpSpPr>
      <p:grpSpPr>
        <a:xfrm>
          <a:off x="0" y="0"/>
          <a:ext cx="0" cy="0"/>
          <a:chOff x="0" y="0"/>
          <a:chExt cx="0" cy="0"/>
        </a:xfrm>
      </p:grpSpPr>
      <p:sp>
        <p:nvSpPr>
          <p:cNvPr id="84" name="object 2"/>
          <p:cNvSpPr/>
          <p:nvPr/>
        </p:nvSpPr>
        <p:spPr>
          <a:xfrm>
            <a:off x="-1" y="2"/>
            <a:ext cx="252478" cy="6857649"/>
          </a:xfrm>
          <a:prstGeom prst="rect">
            <a:avLst/>
          </a:prstGeom>
          <a:solidFill>
            <a:schemeClr val="accent5"/>
          </a:solidFill>
          <a:ln w="12700">
            <a:miter lim="400000"/>
          </a:ln>
        </p:spPr>
        <p:txBody>
          <a:bodyPr lIns="27431" rIns="27431"/>
          <a:lstStyle/>
          <a:p>
            <a:pPr>
              <a:defRPr>
                <a:latin typeface="+mj-lt"/>
                <a:ea typeface="+mj-ea"/>
                <a:cs typeface="+mj-cs"/>
                <a:sym typeface="Verdana"/>
              </a:defRPr>
            </a:pPr>
            <a:endParaRPr sz="1080"/>
          </a:p>
        </p:txBody>
      </p:sp>
      <p:sp>
        <p:nvSpPr>
          <p:cNvPr id="88"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25E2D48B-E9E9-4E66-B716-7C46D984BAE5}"/>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A09BB9A6-B792-4FCD-9DAF-2B403377AD97}"/>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0C1BFF3E-8C30-480D-851C-86C82230717D}"/>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559C82A1-3AF4-4155-9DDF-D6F5475AFD15}"/>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0462424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One Content Blue">
    <p:spTree>
      <p:nvGrpSpPr>
        <p:cNvPr id="1" name=""/>
        <p:cNvGrpSpPr/>
        <p:nvPr/>
      </p:nvGrpSpPr>
      <p:grpSpPr>
        <a:xfrm>
          <a:off x="0" y="0"/>
          <a:ext cx="0" cy="0"/>
          <a:chOff x="0" y="0"/>
          <a:chExt cx="0" cy="0"/>
        </a:xfrm>
      </p:grpSpPr>
      <p:sp>
        <p:nvSpPr>
          <p:cNvPr id="96" name="object 2"/>
          <p:cNvSpPr/>
          <p:nvPr/>
        </p:nvSpPr>
        <p:spPr>
          <a:xfrm>
            <a:off x="-1" y="2"/>
            <a:ext cx="252478" cy="6857649"/>
          </a:xfrm>
          <a:prstGeom prst="rect">
            <a:avLst/>
          </a:prstGeom>
          <a:solidFill>
            <a:schemeClr val="accent1"/>
          </a:solidFill>
          <a:ln w="12700">
            <a:miter lim="400000"/>
          </a:ln>
        </p:spPr>
        <p:txBody>
          <a:bodyPr lIns="27431" rIns="27431"/>
          <a:lstStyle/>
          <a:p>
            <a:pPr>
              <a:defRPr>
                <a:latin typeface="+mj-lt"/>
                <a:ea typeface="+mj-ea"/>
                <a:cs typeface="+mj-cs"/>
                <a:sym typeface="Verdana"/>
              </a:defRPr>
            </a:pPr>
            <a:endParaRPr sz="1080"/>
          </a:p>
        </p:txBody>
      </p:sp>
      <p:sp>
        <p:nvSpPr>
          <p:cNvPr id="100"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CFCFF84A-B761-49FC-BA64-5F18F0C04F62}"/>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C8E56DBA-C14E-41EC-8329-D105F0E80ACB}"/>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E2463A31-85E0-4751-8643-BB6BAE589201}"/>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BEF12DE4-F20D-45D0-9046-9498B92AFAB4}"/>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4760992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One Content Green">
    <p:spTree>
      <p:nvGrpSpPr>
        <p:cNvPr id="1" name=""/>
        <p:cNvGrpSpPr/>
        <p:nvPr/>
      </p:nvGrpSpPr>
      <p:grpSpPr>
        <a:xfrm>
          <a:off x="0" y="0"/>
          <a:ext cx="0" cy="0"/>
          <a:chOff x="0" y="0"/>
          <a:chExt cx="0" cy="0"/>
        </a:xfrm>
      </p:grpSpPr>
      <p:sp>
        <p:nvSpPr>
          <p:cNvPr id="108" name="object 2"/>
          <p:cNvSpPr/>
          <p:nvPr/>
        </p:nvSpPr>
        <p:spPr>
          <a:xfrm>
            <a:off x="-1" y="2"/>
            <a:ext cx="252478" cy="6857649"/>
          </a:xfrm>
          <a:prstGeom prst="rect">
            <a:avLst/>
          </a:prstGeom>
          <a:solidFill>
            <a:srgbClr val="48B070"/>
          </a:solidFill>
          <a:ln w="12700">
            <a:miter lim="400000"/>
          </a:ln>
        </p:spPr>
        <p:txBody>
          <a:bodyPr lIns="27431" rIns="27431"/>
          <a:lstStyle/>
          <a:p>
            <a:pPr>
              <a:defRPr>
                <a:latin typeface="+mj-lt"/>
                <a:ea typeface="+mj-ea"/>
                <a:cs typeface="+mj-cs"/>
                <a:sym typeface="Verdana"/>
              </a:defRPr>
            </a:pPr>
            <a:endParaRPr sz="1080"/>
          </a:p>
        </p:txBody>
      </p:sp>
      <p:sp>
        <p:nvSpPr>
          <p:cNvPr id="112"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825B4FAD-F74A-4D8E-A24A-324F42C17D08}"/>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85EB274B-E352-4879-9752-05653D22C0CE}"/>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0C13DCD3-0E8B-4B21-9243-E1F892ACF1F5}"/>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6E96C203-1047-4C8C-903C-6E4DF6F7A630}"/>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30929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只有標題">
    <p:bg>
      <p:bgRef idx="1001">
        <a:schemeClr val="bg1"/>
      </p:bgRef>
    </p:bg>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5A55D6FC-BDA2-43DB-A162-64561EBFDFF3}"/>
              </a:ext>
            </a:extLst>
          </p:cNvPr>
          <p:cNvPicPr>
            <a:picLocks noChangeAspect="1"/>
          </p:cNvPicPr>
          <p:nvPr/>
        </p:nvPicPr>
        <p:blipFill rotWithShape="1">
          <a:blip r:embed="rId2">
            <a:extLst>
              <a:ext uri="{28A0092B-C50C-407E-A947-70E740481C1C}">
                <a14:useLocalDpi xmlns:a14="http://schemas.microsoft.com/office/drawing/2010/main" val="0"/>
              </a:ext>
            </a:extLst>
          </a:blip>
          <a:srcRect t="12468" b="12469"/>
          <a:stretch/>
        </p:blipFill>
        <p:spPr>
          <a:xfrm>
            <a:off x="1" y="1"/>
            <a:ext cx="12192000" cy="6858000"/>
          </a:xfrm>
          <a:prstGeom prst="rect">
            <a:avLst/>
          </a:prstGeom>
        </p:spPr>
      </p:pic>
      <p:sp>
        <p:nvSpPr>
          <p:cNvPr id="227"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sp>
        <p:nvSpPr>
          <p:cNvPr id="4" name="文字方塊 9">
            <a:extLst>
              <a:ext uri="{FF2B5EF4-FFF2-40B4-BE49-F238E27FC236}">
                <a16:creationId xmlns="" xmlns:a16="http://schemas.microsoft.com/office/drawing/2014/main" id="{C33816F2-8F95-40E1-881A-456A6D7150D8}"/>
              </a:ext>
            </a:extLst>
          </p:cNvPr>
          <p:cNvSpPr txBox="1"/>
          <p:nvPr/>
        </p:nvSpPr>
        <p:spPr>
          <a:xfrm>
            <a:off x="3804928" y="2926082"/>
            <a:ext cx="4769167" cy="720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431" rIns="27431">
            <a:spAutoFit/>
          </a:bodyPr>
          <a:lstStyle>
            <a:lvl1pPr>
              <a:defRPr sz="6800" b="1">
                <a:solidFill>
                  <a:srgbClr val="101E3E"/>
                </a:solidFill>
                <a:latin typeface="+mj-lt"/>
                <a:ea typeface="+mj-ea"/>
                <a:cs typeface="+mj-cs"/>
                <a:sym typeface="Verdana"/>
              </a:defRPr>
            </a:lvl1pPr>
          </a:lstStyle>
          <a:p>
            <a:pPr algn="ctr"/>
            <a:r>
              <a:rPr lang="en-US" sz="4080"/>
              <a:t>Thank</a:t>
            </a:r>
            <a:r>
              <a:rPr sz="4080"/>
              <a:t> You</a:t>
            </a:r>
          </a:p>
        </p:txBody>
      </p:sp>
    </p:spTree>
    <p:extLst>
      <p:ext uri="{BB962C8B-B14F-4D97-AF65-F5344CB8AC3E}">
        <p14:creationId xmlns:p14="http://schemas.microsoft.com/office/powerpoint/2010/main" val="3627939360"/>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pic>
        <p:nvPicPr>
          <p:cNvPr id="7" name="圖片 7" descr="圖片 7">
            <a:extLst>
              <a:ext uri="{FF2B5EF4-FFF2-40B4-BE49-F238E27FC236}">
                <a16:creationId xmlns="" xmlns:a16="http://schemas.microsoft.com/office/drawing/2014/main" id="{1D8C4953-CB55-4395-8620-5ACA2E4BD4BC}"/>
              </a:ext>
            </a:extLst>
          </p:cNvPr>
          <p:cNvPicPr>
            <a:picLocks noChangeAspect="1"/>
          </p:cNvPicPr>
          <p:nvPr/>
        </p:nvPicPr>
        <p:blipFill rotWithShape="1">
          <a:blip r:embed="rId2"/>
          <a:srcRect t="25278"/>
          <a:stretch/>
        </p:blipFill>
        <p:spPr>
          <a:xfrm>
            <a:off x="-203216" y="-87086"/>
            <a:ext cx="12382405" cy="6945086"/>
          </a:xfrm>
          <a:prstGeom prst="rect">
            <a:avLst/>
          </a:prstGeom>
          <a:ln w="12700">
            <a:miter lim="400000"/>
          </a:ln>
        </p:spPr>
      </p:pic>
      <p:sp>
        <p:nvSpPr>
          <p:cNvPr id="24" name="bk object 16"/>
          <p:cNvSpPr/>
          <p:nvPr/>
        </p:nvSpPr>
        <p:spPr>
          <a:xfrm>
            <a:off x="0" y="-1"/>
            <a:ext cx="12179189" cy="6850800"/>
          </a:xfrm>
          <a:prstGeom prst="rect">
            <a:avLst/>
          </a:prstGeom>
          <a:ln w="12699">
            <a:solidFill>
              <a:srgbClr val="1D1D1B"/>
            </a:solidFill>
          </a:ln>
        </p:spPr>
        <p:txBody>
          <a:bodyPr lIns="27431" rIns="27431"/>
          <a:lstStyle/>
          <a:p>
            <a:pPr>
              <a:defRPr>
                <a:latin typeface="+mj-lt"/>
                <a:ea typeface="+mj-ea"/>
                <a:cs typeface="+mj-cs"/>
                <a:sym typeface="Verdana"/>
              </a:defRPr>
            </a:pPr>
            <a:endParaRPr sz="1080"/>
          </a:p>
        </p:txBody>
      </p:sp>
      <p:sp>
        <p:nvSpPr>
          <p:cNvPr id="27" name="內文層級一…"/>
          <p:cNvSpPr txBox="1">
            <a:spLocks noGrp="1"/>
          </p:cNvSpPr>
          <p:nvPr>
            <p:ph type="body" sz="quarter" idx="1" hasCustomPrompt="1"/>
          </p:nvPr>
        </p:nvSpPr>
        <p:spPr>
          <a:xfrm>
            <a:off x="853440" y="1691642"/>
            <a:ext cx="6278880" cy="1107995"/>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3600" b="1">
                <a:solidFill>
                  <a:srgbClr val="FFFFFF"/>
                </a:solidFill>
              </a:defRPr>
            </a:lvl1pPr>
            <a:lvl2pPr>
              <a:defRPr sz="3600" b="1">
                <a:solidFill>
                  <a:srgbClr val="FFFFFF"/>
                </a:solidFill>
              </a:defRPr>
            </a:lvl2pPr>
            <a:lvl3pPr>
              <a:defRPr sz="3600" b="1">
                <a:solidFill>
                  <a:srgbClr val="FFFFFF"/>
                </a:solidFill>
              </a:defRPr>
            </a:lvl3pPr>
            <a:lvl4pPr>
              <a:defRPr sz="3600" b="1">
                <a:solidFill>
                  <a:srgbClr val="FFFFFF"/>
                </a:solidFill>
              </a:defRPr>
            </a:lvl4pPr>
            <a:lvl5pPr>
              <a:defRPr sz="3600" b="1">
                <a:solidFill>
                  <a:srgbClr val="FFFFFF"/>
                </a:solidFill>
              </a:defRPr>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t>Break Page Title Goes Here</a:t>
            </a:r>
          </a:p>
        </p:txBody>
      </p:sp>
      <p:pic>
        <p:nvPicPr>
          <p:cNvPr id="6" name="圖片 11" descr="圖片 11">
            <a:extLst>
              <a:ext uri="{FF2B5EF4-FFF2-40B4-BE49-F238E27FC236}">
                <a16:creationId xmlns="" xmlns:a16="http://schemas.microsoft.com/office/drawing/2014/main" id="{681501B7-18ED-4EFE-BBD4-8554C3C04C20}"/>
              </a:ext>
            </a:extLst>
          </p:cNvPr>
          <p:cNvPicPr>
            <a:picLocks noChangeAspect="1"/>
          </p:cNvPicPr>
          <p:nvPr/>
        </p:nvPicPr>
        <p:blipFill>
          <a:blip r:embed="rId3"/>
          <a:stretch>
            <a:fillRect/>
          </a:stretch>
        </p:blipFill>
        <p:spPr>
          <a:xfrm>
            <a:off x="450669" y="5003850"/>
            <a:ext cx="2697480" cy="1947366"/>
          </a:xfrm>
          <a:prstGeom prst="rect">
            <a:avLst/>
          </a:prstGeom>
          <a:ln w="12700">
            <a:miter lim="400000"/>
          </a:ln>
        </p:spPr>
      </p:pic>
    </p:spTree>
    <p:extLst>
      <p:ext uri="{BB962C8B-B14F-4D97-AF65-F5344CB8AC3E}">
        <p14:creationId xmlns:p14="http://schemas.microsoft.com/office/powerpoint/2010/main" val="3420273807"/>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One Content Teal">
    <p:spTree>
      <p:nvGrpSpPr>
        <p:cNvPr id="1" name=""/>
        <p:cNvGrpSpPr/>
        <p:nvPr/>
      </p:nvGrpSpPr>
      <p:grpSpPr>
        <a:xfrm>
          <a:off x="0" y="0"/>
          <a:ext cx="0" cy="0"/>
          <a:chOff x="0" y="0"/>
          <a:chExt cx="0" cy="0"/>
        </a:xfrm>
      </p:grpSpPr>
      <p:sp>
        <p:nvSpPr>
          <p:cNvPr id="8" name="object 5">
            <a:extLst>
              <a:ext uri="{FF2B5EF4-FFF2-40B4-BE49-F238E27FC236}">
                <a16:creationId xmlns="" xmlns:a16="http://schemas.microsoft.com/office/drawing/2014/main" id="{8892156A-919F-4AE6-970E-3F18475C423D}"/>
              </a:ext>
            </a:extLst>
          </p:cNvPr>
          <p:cNvSpPr/>
          <p:nvPr/>
        </p:nvSpPr>
        <p:spPr>
          <a:xfrm>
            <a:off x="6006221" y="4246539"/>
            <a:ext cx="6185779" cy="2604253"/>
          </a:xfrm>
          <a:prstGeom prst="rect">
            <a:avLst/>
          </a:prstGeom>
          <a:blipFill>
            <a:blip r:embed="rId2"/>
            <a:stretch>
              <a:fillRect/>
            </a:stretch>
          </a:blipFill>
          <a:ln w="12700">
            <a:miter lim="400000"/>
          </a:ln>
        </p:spPr>
        <p:txBody>
          <a:bodyPr lIns="27431" rIns="27431"/>
          <a:lstStyle/>
          <a:p>
            <a:pPr>
              <a:defRPr>
                <a:latin typeface="+mj-lt"/>
                <a:ea typeface="+mj-ea"/>
                <a:cs typeface="+mj-cs"/>
                <a:sym typeface="Verdana"/>
              </a:defRPr>
            </a:pPr>
            <a:endParaRPr sz="1080"/>
          </a:p>
        </p:txBody>
      </p:sp>
      <p:sp>
        <p:nvSpPr>
          <p:cNvPr id="64"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AB2C314A-657F-4279-B752-7CE93C319B0F}"/>
              </a:ext>
            </a:extLst>
          </p:cNvPr>
          <p:cNvPicPr>
            <a:picLocks noChangeAspect="1"/>
          </p:cNvPicPr>
          <p:nvPr/>
        </p:nvPicPr>
        <p:blipFill>
          <a:blip r:embed="rId3"/>
          <a:stretch>
            <a:fillRect/>
          </a:stretch>
        </p:blipFill>
        <p:spPr>
          <a:xfrm>
            <a:off x="531610" y="5760721"/>
            <a:ext cx="1789434" cy="1293449"/>
          </a:xfrm>
          <a:prstGeom prst="rect">
            <a:avLst/>
          </a:prstGeom>
          <a:ln w="12700">
            <a:miter lim="400000"/>
          </a:ln>
        </p:spPr>
      </p:pic>
      <p:sp>
        <p:nvSpPr>
          <p:cNvPr id="11" name="文字版面配置區 23">
            <a:extLst>
              <a:ext uri="{FF2B5EF4-FFF2-40B4-BE49-F238E27FC236}">
                <a16:creationId xmlns="" xmlns:a16="http://schemas.microsoft.com/office/drawing/2014/main" id="{8ACC6F49-76B9-4CE7-875F-2A24623337CF}"/>
              </a:ext>
            </a:extLst>
          </p:cNvPr>
          <p:cNvSpPr>
            <a:spLocks noGrp="1"/>
          </p:cNvSpPr>
          <p:nvPr>
            <p:ph type="body" sz="half" idx="13" hasCustomPrompt="1"/>
          </p:nvPr>
        </p:nvSpPr>
        <p:spPr>
          <a:xfrm>
            <a:off x="900229" y="1845659"/>
            <a:ext cx="9462974" cy="2003164"/>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2" name="內文層級一…">
            <a:extLst>
              <a:ext uri="{FF2B5EF4-FFF2-40B4-BE49-F238E27FC236}">
                <a16:creationId xmlns="" xmlns:a16="http://schemas.microsoft.com/office/drawing/2014/main" id="{1D722DCD-20FA-4E2E-9624-5525AADC6917}"/>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
        <p:nvSpPr>
          <p:cNvPr id="13" name="object 2">
            <a:extLst>
              <a:ext uri="{FF2B5EF4-FFF2-40B4-BE49-F238E27FC236}">
                <a16:creationId xmlns="" xmlns:a16="http://schemas.microsoft.com/office/drawing/2014/main" id="{93114298-E6D6-49DC-8B2D-33AD0B865627}"/>
              </a:ext>
            </a:extLst>
          </p:cNvPr>
          <p:cNvSpPr/>
          <p:nvPr/>
        </p:nvSpPr>
        <p:spPr>
          <a:xfrm>
            <a:off x="-1" y="2"/>
            <a:ext cx="252478" cy="6857649"/>
          </a:xfrm>
          <a:prstGeom prst="rect">
            <a:avLst/>
          </a:prstGeom>
          <a:solidFill>
            <a:schemeClr val="accent2"/>
          </a:solidFill>
          <a:ln w="12700">
            <a:miter lim="400000"/>
          </a:ln>
        </p:spPr>
        <p:txBody>
          <a:bodyPr lIns="27431" rIns="27431"/>
          <a:lstStyle/>
          <a:p>
            <a:pPr>
              <a:defRPr>
                <a:latin typeface="+mj-lt"/>
                <a:ea typeface="+mj-ea"/>
                <a:cs typeface="+mj-cs"/>
                <a:sym typeface="Verdana"/>
              </a:defRPr>
            </a:pPr>
            <a:endParaRPr sz="1080"/>
          </a:p>
        </p:txBody>
      </p:sp>
    </p:spTree>
    <p:extLst>
      <p:ext uri="{BB962C8B-B14F-4D97-AF65-F5344CB8AC3E}">
        <p14:creationId xmlns:p14="http://schemas.microsoft.com/office/powerpoint/2010/main" val="26112508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One Content Teal">
    <p:spTree>
      <p:nvGrpSpPr>
        <p:cNvPr id="1" name=""/>
        <p:cNvGrpSpPr/>
        <p:nvPr/>
      </p:nvGrpSpPr>
      <p:grpSpPr>
        <a:xfrm>
          <a:off x="0" y="0"/>
          <a:ext cx="0" cy="0"/>
          <a:chOff x="0" y="0"/>
          <a:chExt cx="0" cy="0"/>
        </a:xfrm>
      </p:grpSpPr>
      <p:sp>
        <p:nvSpPr>
          <p:cNvPr id="8" name="object 5">
            <a:extLst>
              <a:ext uri="{FF2B5EF4-FFF2-40B4-BE49-F238E27FC236}">
                <a16:creationId xmlns="" xmlns:a16="http://schemas.microsoft.com/office/drawing/2014/main" id="{8892156A-919F-4AE6-970E-3F18475C423D}"/>
              </a:ext>
            </a:extLst>
          </p:cNvPr>
          <p:cNvSpPr/>
          <p:nvPr/>
        </p:nvSpPr>
        <p:spPr>
          <a:xfrm>
            <a:off x="6006221" y="4246539"/>
            <a:ext cx="6185779" cy="2604253"/>
          </a:xfrm>
          <a:prstGeom prst="rect">
            <a:avLst/>
          </a:prstGeom>
          <a:blipFill>
            <a:blip r:embed="rId2"/>
            <a:stretch>
              <a:fillRect/>
            </a:stretch>
          </a:blipFill>
          <a:ln w="12700">
            <a:miter lim="400000"/>
          </a:ln>
        </p:spPr>
        <p:txBody>
          <a:bodyPr lIns="27431" rIns="27431"/>
          <a:lstStyle/>
          <a:p>
            <a:pPr>
              <a:defRPr>
                <a:latin typeface="+mj-lt"/>
                <a:ea typeface="+mj-ea"/>
                <a:cs typeface="+mj-cs"/>
                <a:sym typeface="Verdana"/>
              </a:defRPr>
            </a:pPr>
            <a:endParaRPr sz="1080"/>
          </a:p>
        </p:txBody>
      </p:sp>
      <p:sp>
        <p:nvSpPr>
          <p:cNvPr id="64"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AB2C314A-657F-4279-B752-7CE93C319B0F}"/>
              </a:ext>
            </a:extLst>
          </p:cNvPr>
          <p:cNvPicPr>
            <a:picLocks noChangeAspect="1"/>
          </p:cNvPicPr>
          <p:nvPr/>
        </p:nvPicPr>
        <p:blipFill>
          <a:blip r:embed="rId3"/>
          <a:stretch>
            <a:fillRect/>
          </a:stretch>
        </p:blipFill>
        <p:spPr>
          <a:xfrm>
            <a:off x="531610" y="5760721"/>
            <a:ext cx="1789434" cy="1293449"/>
          </a:xfrm>
          <a:prstGeom prst="rect">
            <a:avLst/>
          </a:prstGeom>
          <a:ln w="12700">
            <a:miter lim="400000"/>
          </a:ln>
        </p:spPr>
      </p:pic>
      <p:sp>
        <p:nvSpPr>
          <p:cNvPr id="11" name="文字版面配置區 23">
            <a:extLst>
              <a:ext uri="{FF2B5EF4-FFF2-40B4-BE49-F238E27FC236}">
                <a16:creationId xmlns="" xmlns:a16="http://schemas.microsoft.com/office/drawing/2014/main" id="{8ACC6F49-76B9-4CE7-875F-2A24623337CF}"/>
              </a:ext>
            </a:extLst>
          </p:cNvPr>
          <p:cNvSpPr>
            <a:spLocks noGrp="1"/>
          </p:cNvSpPr>
          <p:nvPr>
            <p:ph type="body" sz="half" idx="13" hasCustomPrompt="1"/>
          </p:nvPr>
        </p:nvSpPr>
        <p:spPr>
          <a:xfrm>
            <a:off x="900229" y="1845659"/>
            <a:ext cx="9462974" cy="2003164"/>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2" name="內文層級一…">
            <a:extLst>
              <a:ext uri="{FF2B5EF4-FFF2-40B4-BE49-F238E27FC236}">
                <a16:creationId xmlns="" xmlns:a16="http://schemas.microsoft.com/office/drawing/2014/main" id="{1D722DCD-20FA-4E2E-9624-5525AADC6917}"/>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
        <p:nvSpPr>
          <p:cNvPr id="13" name="object 2">
            <a:extLst>
              <a:ext uri="{FF2B5EF4-FFF2-40B4-BE49-F238E27FC236}">
                <a16:creationId xmlns="" xmlns:a16="http://schemas.microsoft.com/office/drawing/2014/main" id="{853F727A-7AB6-424E-B391-1D9044DEA1CB}"/>
              </a:ext>
            </a:extLst>
          </p:cNvPr>
          <p:cNvSpPr/>
          <p:nvPr/>
        </p:nvSpPr>
        <p:spPr>
          <a:xfrm>
            <a:off x="-1" y="2"/>
            <a:ext cx="252478" cy="6857649"/>
          </a:xfrm>
          <a:prstGeom prst="rect">
            <a:avLst/>
          </a:prstGeom>
          <a:solidFill>
            <a:srgbClr val="E3831A"/>
          </a:solidFill>
          <a:ln w="12700">
            <a:miter lim="400000"/>
          </a:ln>
        </p:spPr>
        <p:txBody>
          <a:bodyPr lIns="27431" rIns="27431"/>
          <a:lstStyle/>
          <a:p>
            <a:pPr>
              <a:defRPr>
                <a:latin typeface="+mj-lt"/>
                <a:ea typeface="+mj-ea"/>
                <a:cs typeface="+mj-cs"/>
                <a:sym typeface="Verdana"/>
              </a:defRPr>
            </a:pPr>
            <a:endParaRPr sz="1080"/>
          </a:p>
        </p:txBody>
      </p:sp>
    </p:spTree>
    <p:extLst>
      <p:ext uri="{BB962C8B-B14F-4D97-AF65-F5344CB8AC3E}">
        <p14:creationId xmlns:p14="http://schemas.microsoft.com/office/powerpoint/2010/main" val="40220291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One Content Teal">
    <p:spTree>
      <p:nvGrpSpPr>
        <p:cNvPr id="1" name=""/>
        <p:cNvGrpSpPr/>
        <p:nvPr/>
      </p:nvGrpSpPr>
      <p:grpSpPr>
        <a:xfrm>
          <a:off x="0" y="0"/>
          <a:ext cx="0" cy="0"/>
          <a:chOff x="0" y="0"/>
          <a:chExt cx="0" cy="0"/>
        </a:xfrm>
      </p:grpSpPr>
      <p:sp>
        <p:nvSpPr>
          <p:cNvPr id="8" name="object 5">
            <a:extLst>
              <a:ext uri="{FF2B5EF4-FFF2-40B4-BE49-F238E27FC236}">
                <a16:creationId xmlns="" xmlns:a16="http://schemas.microsoft.com/office/drawing/2014/main" id="{8892156A-919F-4AE6-970E-3F18475C423D}"/>
              </a:ext>
            </a:extLst>
          </p:cNvPr>
          <p:cNvSpPr/>
          <p:nvPr/>
        </p:nvSpPr>
        <p:spPr>
          <a:xfrm>
            <a:off x="6006221" y="4246539"/>
            <a:ext cx="6185779" cy="2604253"/>
          </a:xfrm>
          <a:prstGeom prst="rect">
            <a:avLst/>
          </a:prstGeom>
          <a:blipFill>
            <a:blip r:embed="rId2"/>
            <a:stretch>
              <a:fillRect/>
            </a:stretch>
          </a:blipFill>
          <a:ln w="12700">
            <a:miter lim="400000"/>
          </a:ln>
        </p:spPr>
        <p:txBody>
          <a:bodyPr lIns="27431" rIns="27431"/>
          <a:lstStyle/>
          <a:p>
            <a:pPr>
              <a:defRPr>
                <a:latin typeface="+mj-lt"/>
                <a:ea typeface="+mj-ea"/>
                <a:cs typeface="+mj-cs"/>
                <a:sym typeface="Verdana"/>
              </a:defRPr>
            </a:pPr>
            <a:endParaRPr sz="1080"/>
          </a:p>
        </p:txBody>
      </p:sp>
      <p:sp>
        <p:nvSpPr>
          <p:cNvPr id="60" name="object 2"/>
          <p:cNvSpPr/>
          <p:nvPr/>
        </p:nvSpPr>
        <p:spPr>
          <a:xfrm>
            <a:off x="-1" y="2"/>
            <a:ext cx="252478" cy="6857649"/>
          </a:xfrm>
          <a:prstGeom prst="rect">
            <a:avLst/>
          </a:prstGeom>
          <a:solidFill>
            <a:schemeClr val="accent3"/>
          </a:solidFill>
          <a:ln w="12700">
            <a:miter lim="400000"/>
          </a:ln>
        </p:spPr>
        <p:txBody>
          <a:bodyPr lIns="27431" rIns="27431"/>
          <a:lstStyle/>
          <a:p>
            <a:pPr>
              <a:defRPr>
                <a:latin typeface="+mj-lt"/>
                <a:ea typeface="+mj-ea"/>
                <a:cs typeface="+mj-cs"/>
                <a:sym typeface="Verdana"/>
              </a:defRPr>
            </a:pPr>
            <a:endParaRPr sz="1080"/>
          </a:p>
        </p:txBody>
      </p:sp>
      <p:sp>
        <p:nvSpPr>
          <p:cNvPr id="64"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AB2C314A-657F-4279-B752-7CE93C319B0F}"/>
              </a:ext>
            </a:extLst>
          </p:cNvPr>
          <p:cNvPicPr>
            <a:picLocks noChangeAspect="1"/>
          </p:cNvPicPr>
          <p:nvPr/>
        </p:nvPicPr>
        <p:blipFill>
          <a:blip r:embed="rId3"/>
          <a:stretch>
            <a:fillRect/>
          </a:stretch>
        </p:blipFill>
        <p:spPr>
          <a:xfrm>
            <a:off x="531610" y="5760721"/>
            <a:ext cx="1789434" cy="1293449"/>
          </a:xfrm>
          <a:prstGeom prst="rect">
            <a:avLst/>
          </a:prstGeom>
          <a:ln w="12700">
            <a:miter lim="400000"/>
          </a:ln>
        </p:spPr>
      </p:pic>
      <p:sp>
        <p:nvSpPr>
          <p:cNvPr id="11" name="文字版面配置區 23">
            <a:extLst>
              <a:ext uri="{FF2B5EF4-FFF2-40B4-BE49-F238E27FC236}">
                <a16:creationId xmlns="" xmlns:a16="http://schemas.microsoft.com/office/drawing/2014/main" id="{8ACC6F49-76B9-4CE7-875F-2A24623337CF}"/>
              </a:ext>
            </a:extLst>
          </p:cNvPr>
          <p:cNvSpPr>
            <a:spLocks noGrp="1"/>
          </p:cNvSpPr>
          <p:nvPr>
            <p:ph type="body" sz="half" idx="13" hasCustomPrompt="1"/>
          </p:nvPr>
        </p:nvSpPr>
        <p:spPr>
          <a:xfrm>
            <a:off x="900229" y="1845659"/>
            <a:ext cx="9462974" cy="2003164"/>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2" name="內文層級一…">
            <a:extLst>
              <a:ext uri="{FF2B5EF4-FFF2-40B4-BE49-F238E27FC236}">
                <a16:creationId xmlns="" xmlns:a16="http://schemas.microsoft.com/office/drawing/2014/main" id="{1D722DCD-20FA-4E2E-9624-5525AADC6917}"/>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2902383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One Content Red">
    <p:spTree>
      <p:nvGrpSpPr>
        <p:cNvPr id="1" name=""/>
        <p:cNvGrpSpPr/>
        <p:nvPr/>
      </p:nvGrpSpPr>
      <p:grpSpPr>
        <a:xfrm>
          <a:off x="0" y="0"/>
          <a:ext cx="0" cy="0"/>
          <a:chOff x="0" y="0"/>
          <a:chExt cx="0" cy="0"/>
        </a:xfrm>
      </p:grpSpPr>
      <p:sp>
        <p:nvSpPr>
          <p:cNvPr id="36" name="object 2"/>
          <p:cNvSpPr/>
          <p:nvPr/>
        </p:nvSpPr>
        <p:spPr>
          <a:xfrm>
            <a:off x="-1" y="2"/>
            <a:ext cx="252478" cy="6857649"/>
          </a:xfrm>
          <a:prstGeom prst="rect">
            <a:avLst/>
          </a:prstGeom>
          <a:solidFill>
            <a:schemeClr val="accent2"/>
          </a:solidFill>
          <a:ln w="12700">
            <a:miter lim="400000"/>
          </a:ln>
        </p:spPr>
        <p:txBody>
          <a:bodyPr lIns="27431" rIns="27431"/>
          <a:lstStyle/>
          <a:p>
            <a:pPr>
              <a:defRPr>
                <a:latin typeface="+mj-lt"/>
                <a:ea typeface="+mj-ea"/>
                <a:cs typeface="+mj-cs"/>
                <a:sym typeface="Verdana"/>
              </a:defRPr>
            </a:pPr>
            <a:endParaRPr sz="1080"/>
          </a:p>
        </p:txBody>
      </p:sp>
      <p:sp>
        <p:nvSpPr>
          <p:cNvPr id="40"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1F0C289C-D600-450D-9BFF-C14EAD84674C}"/>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1" name="文字版面配置區 23">
            <a:extLst>
              <a:ext uri="{FF2B5EF4-FFF2-40B4-BE49-F238E27FC236}">
                <a16:creationId xmlns="" xmlns:a16="http://schemas.microsoft.com/office/drawing/2014/main" id="{68A3A095-355F-4783-A300-F10156D6C3B6}"/>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2" name="圖片版面配置區 2">
            <a:extLst>
              <a:ext uri="{FF2B5EF4-FFF2-40B4-BE49-F238E27FC236}">
                <a16:creationId xmlns="" xmlns:a16="http://schemas.microsoft.com/office/drawing/2014/main" id="{46950061-0B97-460D-8385-F19ECE29BCEA}"/>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4" name="內文層級一…">
            <a:extLst>
              <a:ext uri="{FF2B5EF4-FFF2-40B4-BE49-F238E27FC236}">
                <a16:creationId xmlns="" xmlns:a16="http://schemas.microsoft.com/office/drawing/2014/main" id="{F7F9753F-1AEB-48DA-BE2E-8C5FB94B4D31}"/>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5982961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One Content Orange">
    <p:spTree>
      <p:nvGrpSpPr>
        <p:cNvPr id="1" name=""/>
        <p:cNvGrpSpPr/>
        <p:nvPr/>
      </p:nvGrpSpPr>
      <p:grpSpPr>
        <a:xfrm>
          <a:off x="0" y="0"/>
          <a:ext cx="0" cy="0"/>
          <a:chOff x="0" y="0"/>
          <a:chExt cx="0" cy="0"/>
        </a:xfrm>
      </p:grpSpPr>
      <p:sp>
        <p:nvSpPr>
          <p:cNvPr id="48" name="object 2"/>
          <p:cNvSpPr/>
          <p:nvPr/>
        </p:nvSpPr>
        <p:spPr>
          <a:xfrm>
            <a:off x="-1" y="2"/>
            <a:ext cx="252478" cy="6857649"/>
          </a:xfrm>
          <a:prstGeom prst="rect">
            <a:avLst/>
          </a:prstGeom>
          <a:solidFill>
            <a:srgbClr val="E3831A"/>
          </a:solidFill>
          <a:ln w="12700">
            <a:miter lim="400000"/>
          </a:ln>
        </p:spPr>
        <p:txBody>
          <a:bodyPr lIns="27431" rIns="27431"/>
          <a:lstStyle/>
          <a:p>
            <a:pPr>
              <a:defRPr>
                <a:latin typeface="+mj-lt"/>
                <a:ea typeface="+mj-ea"/>
                <a:cs typeface="+mj-cs"/>
                <a:sym typeface="Verdana"/>
              </a:defRPr>
            </a:pPr>
            <a:endParaRPr sz="1080"/>
          </a:p>
        </p:txBody>
      </p:sp>
      <p:sp>
        <p:nvSpPr>
          <p:cNvPr id="52"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6B70ED89-8C4A-4D9F-B380-5A0BDFF48EE8}"/>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1A593985-282C-4932-9B28-14792DD14962}"/>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C3F899CC-E64D-4DF8-B951-470ACF6B22FB}"/>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F099B2C4-C418-4FF0-B5E0-A505B63F1BE8}"/>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13146825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One Content Teal">
    <p:spTree>
      <p:nvGrpSpPr>
        <p:cNvPr id="1" name=""/>
        <p:cNvGrpSpPr/>
        <p:nvPr/>
      </p:nvGrpSpPr>
      <p:grpSpPr>
        <a:xfrm>
          <a:off x="0" y="0"/>
          <a:ext cx="0" cy="0"/>
          <a:chOff x="0" y="0"/>
          <a:chExt cx="0" cy="0"/>
        </a:xfrm>
      </p:grpSpPr>
      <p:sp>
        <p:nvSpPr>
          <p:cNvPr id="60" name="object 2"/>
          <p:cNvSpPr/>
          <p:nvPr/>
        </p:nvSpPr>
        <p:spPr>
          <a:xfrm>
            <a:off x="-1" y="2"/>
            <a:ext cx="252478" cy="6857649"/>
          </a:xfrm>
          <a:prstGeom prst="rect">
            <a:avLst/>
          </a:prstGeom>
          <a:solidFill>
            <a:schemeClr val="accent3"/>
          </a:solidFill>
          <a:ln w="12700">
            <a:miter lim="400000"/>
          </a:ln>
        </p:spPr>
        <p:txBody>
          <a:bodyPr lIns="27431" rIns="27431"/>
          <a:lstStyle/>
          <a:p>
            <a:pPr>
              <a:defRPr>
                <a:latin typeface="+mj-lt"/>
                <a:ea typeface="+mj-ea"/>
                <a:cs typeface="+mj-cs"/>
                <a:sym typeface="Verdana"/>
              </a:defRPr>
            </a:pPr>
            <a:endParaRPr sz="1080"/>
          </a:p>
        </p:txBody>
      </p:sp>
      <p:sp>
        <p:nvSpPr>
          <p:cNvPr id="64"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AB2C314A-657F-4279-B752-7CE93C319B0F}"/>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7725FCF2-98A9-48D5-A344-03BCCE30410C}"/>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1F8CCCE4-CFDF-44AA-B134-6109DA8DAF96}"/>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62FCE951-2C7D-40BC-99E1-774B62FE01D6}"/>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95622026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One Content Prussian">
    <p:spTree>
      <p:nvGrpSpPr>
        <p:cNvPr id="1" name=""/>
        <p:cNvGrpSpPr/>
        <p:nvPr/>
      </p:nvGrpSpPr>
      <p:grpSpPr>
        <a:xfrm>
          <a:off x="0" y="0"/>
          <a:ext cx="0" cy="0"/>
          <a:chOff x="0" y="0"/>
          <a:chExt cx="0" cy="0"/>
        </a:xfrm>
      </p:grpSpPr>
      <p:sp>
        <p:nvSpPr>
          <p:cNvPr id="72" name="object 2"/>
          <p:cNvSpPr/>
          <p:nvPr/>
        </p:nvSpPr>
        <p:spPr>
          <a:xfrm>
            <a:off x="-1" y="2"/>
            <a:ext cx="252478" cy="6857649"/>
          </a:xfrm>
          <a:prstGeom prst="rect">
            <a:avLst/>
          </a:prstGeom>
          <a:solidFill>
            <a:srgbClr val="1E455E"/>
          </a:solidFill>
          <a:ln w="12700">
            <a:miter lim="400000"/>
          </a:ln>
        </p:spPr>
        <p:txBody>
          <a:bodyPr lIns="27431" rIns="27431"/>
          <a:lstStyle/>
          <a:p>
            <a:pPr>
              <a:defRPr>
                <a:latin typeface="+mj-lt"/>
                <a:ea typeface="+mj-ea"/>
                <a:cs typeface="+mj-cs"/>
                <a:sym typeface="Verdana"/>
              </a:defRPr>
            </a:pPr>
            <a:endParaRPr sz="1080"/>
          </a:p>
        </p:txBody>
      </p:sp>
      <p:sp>
        <p:nvSpPr>
          <p:cNvPr id="76" name="幻燈片編號"/>
          <p:cNvSpPr txBox="1">
            <a:spLocks noGrp="1"/>
          </p:cNvSpPr>
          <p:nvPr>
            <p:ph type="sldNum" sz="quarter" idx="2"/>
          </p:nvPr>
        </p:nvSpPr>
        <p:spPr>
          <a:xfrm>
            <a:off x="11333714" y="6089652"/>
            <a:ext cx="238527" cy="166199"/>
          </a:xfrm>
          <a:prstGeom prst="rect">
            <a:avLst/>
          </a:prstGeom>
        </p:spPr>
        <p:txBody>
          <a:bodyPr/>
          <a:lstStyle/>
          <a:p>
            <a:fld id="{9EF08E28-5919-438F-85DD-9E96B6D1F6ED}" type="slidenum">
              <a:rPr lang="zh-TW" altLang="en-US" smtClean="0"/>
              <a:t>‹#›</a:t>
            </a:fld>
            <a:endParaRPr lang="zh-TW" altLang="en-US"/>
          </a:p>
        </p:txBody>
      </p:sp>
      <p:pic>
        <p:nvPicPr>
          <p:cNvPr id="10" name="圖片 25" descr="圖片 25">
            <a:extLst>
              <a:ext uri="{FF2B5EF4-FFF2-40B4-BE49-F238E27FC236}">
                <a16:creationId xmlns="" xmlns:a16="http://schemas.microsoft.com/office/drawing/2014/main" id="{E57429FB-C380-4D4F-A645-7746EC668D3C}"/>
              </a:ext>
            </a:extLst>
          </p:cNvPr>
          <p:cNvPicPr>
            <a:picLocks noChangeAspect="1"/>
          </p:cNvPicPr>
          <p:nvPr/>
        </p:nvPicPr>
        <p:blipFill>
          <a:blip r:embed="rId2"/>
          <a:stretch>
            <a:fillRect/>
          </a:stretch>
        </p:blipFill>
        <p:spPr>
          <a:xfrm>
            <a:off x="531610" y="5760721"/>
            <a:ext cx="1789434" cy="1293449"/>
          </a:xfrm>
          <a:prstGeom prst="rect">
            <a:avLst/>
          </a:prstGeom>
          <a:ln w="12700">
            <a:miter lim="400000"/>
          </a:ln>
        </p:spPr>
      </p:pic>
      <p:sp>
        <p:nvSpPr>
          <p:cNvPr id="13" name="文字版面配置區 23">
            <a:extLst>
              <a:ext uri="{FF2B5EF4-FFF2-40B4-BE49-F238E27FC236}">
                <a16:creationId xmlns="" xmlns:a16="http://schemas.microsoft.com/office/drawing/2014/main" id="{6D4CF046-FD09-444E-8C24-1C6D6A89621C}"/>
              </a:ext>
            </a:extLst>
          </p:cNvPr>
          <p:cNvSpPr>
            <a:spLocks noGrp="1"/>
          </p:cNvSpPr>
          <p:nvPr>
            <p:ph type="body" sz="half" idx="13" hasCustomPrompt="1"/>
          </p:nvPr>
        </p:nvSpPr>
        <p:spPr>
          <a:xfrm>
            <a:off x="900229" y="1845659"/>
            <a:ext cx="5195774" cy="3741833"/>
          </a:xfrm>
          <a:prstGeom prst="rect">
            <a:avLst/>
          </a:prstGeom>
        </p:spPr>
        <p:txBody>
          <a:bodyPr>
            <a:normAutofit/>
          </a:bodyPr>
          <a:lstStyle>
            <a:lvl1pPr marL="0" marR="0" indent="0" algn="l" defTabSz="548627" rtl="0" eaLnBrk="1" fontAlgn="auto" latinLnBrk="0" hangingPunct="1">
              <a:lnSpc>
                <a:spcPct val="150000"/>
              </a:lnSpc>
              <a:spcBef>
                <a:spcPts val="0"/>
              </a:spcBef>
              <a:spcAft>
                <a:spcPts val="0"/>
              </a:spcAft>
              <a:buClrTx/>
              <a:buSzTx/>
              <a:buFontTx/>
              <a:buNone/>
              <a:tabLst/>
              <a:defRPr sz="1260"/>
            </a:lvl1pPr>
          </a:lstStyle>
          <a:p>
            <a:pPr marL="0" marR="0" lvl="0" indent="0" algn="l" defTabSz="548627" rtl="0" eaLnBrk="1" fontAlgn="auto" latinLnBrk="0" hangingPunct="1">
              <a:lnSpc>
                <a:spcPct val="150000"/>
              </a:lnSpc>
              <a:spcBef>
                <a:spcPts val="0"/>
              </a:spcBef>
              <a:spcAft>
                <a:spcPts val="0"/>
              </a:spcAft>
              <a:buClrTx/>
              <a:buSzTx/>
              <a:buFontTx/>
              <a:buNone/>
              <a:tabLst/>
              <a:defRPr sz="2100"/>
            </a:pPr>
            <a:r>
              <a:rPr lang="en-US" altLang="zh-TW"/>
              <a:t>Loren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4" name="圖片版面配置區 2">
            <a:extLst>
              <a:ext uri="{FF2B5EF4-FFF2-40B4-BE49-F238E27FC236}">
                <a16:creationId xmlns="" xmlns:a16="http://schemas.microsoft.com/office/drawing/2014/main" id="{1AFBBDDF-AE72-4E6C-A829-E04036B7D1FD}"/>
              </a:ext>
            </a:extLst>
          </p:cNvPr>
          <p:cNvSpPr>
            <a:spLocks noGrp="1"/>
          </p:cNvSpPr>
          <p:nvPr>
            <p:ph type="pic" sz="half" idx="14"/>
          </p:nvPr>
        </p:nvSpPr>
        <p:spPr>
          <a:xfrm>
            <a:off x="6608460" y="1834229"/>
            <a:ext cx="5132173" cy="3914776"/>
          </a:xfrm>
          <a:prstGeom prst="rect">
            <a:avLst/>
          </a:prstGeom>
        </p:spPr>
        <p:txBody>
          <a:bodyPr lIns="91439" tIns="45719" rIns="91439" bIns="45719"/>
          <a:lstStyle/>
          <a:p>
            <a:r>
              <a:rPr lang="zh-TW" altLang="en-US" smtClean="0"/>
              <a:t>按一下圖示以新增圖片</a:t>
            </a:r>
            <a:endParaRPr/>
          </a:p>
        </p:txBody>
      </p:sp>
      <p:sp>
        <p:nvSpPr>
          <p:cNvPr id="15" name="內文層級一…">
            <a:extLst>
              <a:ext uri="{FF2B5EF4-FFF2-40B4-BE49-F238E27FC236}">
                <a16:creationId xmlns="" xmlns:a16="http://schemas.microsoft.com/office/drawing/2014/main" id="{3663AB6A-BB1F-4E92-8A80-070271A5BF50}"/>
              </a:ext>
            </a:extLst>
          </p:cNvPr>
          <p:cNvSpPr txBox="1">
            <a:spLocks noGrp="1"/>
          </p:cNvSpPr>
          <p:nvPr>
            <p:ph type="body" sz="quarter" idx="1" hasCustomPrompt="1"/>
          </p:nvPr>
        </p:nvSpPr>
        <p:spPr>
          <a:xfrm>
            <a:off x="900228" y="424276"/>
            <a:ext cx="9462974" cy="1023667"/>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2880" b="1"/>
            </a:lvl1pPr>
            <a:lvl2pPr>
              <a:defRPr sz="2880" b="1"/>
            </a:lvl2pPr>
            <a:lvl3pPr>
              <a:defRPr sz="2880" b="1"/>
            </a:lvl3pPr>
            <a:lvl4pPr>
              <a:defRPr sz="2880" b="1"/>
            </a:lvl4pPr>
            <a:lvl5pPr>
              <a:defRPr sz="2880" b="1"/>
            </a:lvl5pPr>
          </a:lstStyle>
          <a:p>
            <a:pPr marL="0" marR="0" lvl="0" indent="0" algn="l" defTabSz="548627" rtl="0" eaLnBrk="1" fontAlgn="auto" latinLnBrk="0" hangingPunct="1">
              <a:lnSpc>
                <a:spcPct val="100000"/>
              </a:lnSpc>
              <a:spcBef>
                <a:spcPts val="0"/>
              </a:spcBef>
              <a:spcAft>
                <a:spcPts val="0"/>
              </a:spcAft>
              <a:buClrTx/>
              <a:buSzTx/>
              <a:buFontTx/>
              <a:buNone/>
              <a:tabLst/>
              <a:defRPr/>
            </a:pPr>
            <a:r>
              <a:rPr lang="en-US" altLang="zh-TW"/>
              <a:t>Title Goes Here</a:t>
            </a:r>
            <a:endParaRPr lang="zh-TW" altLang="en-US"/>
          </a:p>
        </p:txBody>
      </p:sp>
    </p:spTree>
    <p:extLst>
      <p:ext uri="{BB962C8B-B14F-4D97-AF65-F5344CB8AC3E}">
        <p14:creationId xmlns:p14="http://schemas.microsoft.com/office/powerpoint/2010/main" val="22046993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67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p:titleStyle>
    <p:bodyStyle>
      <a:lvl1pPr marL="0" marR="0" indent="0"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1pPr>
      <a:lvl2pPr marL="0" marR="0" indent="274313"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2pPr>
      <a:lvl3pPr marL="0" marR="0" indent="548627"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3pPr>
      <a:lvl4pPr marL="0" marR="0" indent="822940"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4pPr>
      <a:lvl5pPr marL="0" marR="0" indent="1097252"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5pPr>
      <a:lvl6pPr marL="0" marR="0" indent="1371566"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6pPr>
      <a:lvl7pPr marL="0" marR="0" indent="1645879"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7pPr>
      <a:lvl8pPr marL="0" marR="0" indent="1920192"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8pPr>
      <a:lvl9pPr marL="0" marR="0" indent="2194505"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9pPr>
    </p:bodyStyle>
    <p:otherStyle>
      <a:lvl1pPr marL="0" marR="0" indent="0"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1pPr>
      <a:lvl2pPr marL="0" marR="0" indent="274313"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2pPr>
      <a:lvl3pPr marL="0" marR="0" indent="548627"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3pPr>
      <a:lvl4pPr marL="0" marR="0" indent="822940"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4pPr>
      <a:lvl5pPr marL="0" marR="0" indent="1097252"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5pPr>
      <a:lvl6pPr marL="0" marR="0" indent="1371566"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6pPr>
      <a:lvl7pPr marL="0" marR="0" indent="1645879"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7pPr>
      <a:lvl8pPr marL="0" marR="0" indent="1920192"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8pPr>
      <a:lvl9pPr marL="0" marR="0" indent="2194505" algn="r"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katrina_su@chilintech.com.tw"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acs.chimei.com.tw/Login.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acs.chimei.com.tw/Login.aspx"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OOOOOO@ms15.hinet.net" TargetMode="External"/><Relationship Id="rId2" Type="http://schemas.openxmlformats.org/officeDocument/2006/relationships/hyperlink" Target="mailto:eastern@mail.chimei.com.t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廠商門禁管理</a:t>
            </a:r>
            <a:r>
              <a:rPr lang="zh-TW" altLang="en-US" dirty="0" smtClean="0"/>
              <a:t>系統</a:t>
            </a:r>
            <a:r>
              <a:rPr lang="en-US" altLang="zh-TW" dirty="0" smtClean="0"/>
              <a:t/>
            </a:r>
            <a:br>
              <a:rPr lang="en-US" altLang="zh-TW" dirty="0" smtClean="0"/>
            </a:br>
            <a:r>
              <a:rPr lang="zh-TW" altLang="en-US" dirty="0" smtClean="0"/>
              <a:t>操作說明</a:t>
            </a:r>
            <a:r>
              <a:rPr lang="zh-TW" altLang="en-US" dirty="0"/>
              <a:t/>
            </a:r>
            <a:br>
              <a:rPr lang="zh-TW" altLang="en-US" dirty="0"/>
            </a:br>
            <a:endParaRPr lang="zh-TW" altLang="en-US" dirty="0"/>
          </a:p>
        </p:txBody>
      </p:sp>
      <p:sp>
        <p:nvSpPr>
          <p:cNvPr id="3" name="副標題 2"/>
          <p:cNvSpPr>
            <a:spLocks noGrp="1"/>
          </p:cNvSpPr>
          <p:nvPr>
            <p:ph type="body" sz="quarter" idx="1"/>
          </p:nvPr>
        </p:nvSpPr>
        <p:spPr/>
        <p:txBody>
          <a:bodyPr>
            <a:normAutofit fontScale="92500" lnSpcReduction="10000"/>
          </a:bodyPr>
          <a:lstStyle/>
          <a:p>
            <a:r>
              <a:rPr lang="zh-TW" altLang="en-US" dirty="0" smtClean="0"/>
              <a:t>勞安部</a:t>
            </a:r>
            <a:endParaRPr lang="zh-TW" altLang="en-US" dirty="0"/>
          </a:p>
        </p:txBody>
      </p:sp>
      <p:sp>
        <p:nvSpPr>
          <p:cNvPr id="4" name="日期版面配置區 3"/>
          <p:cNvSpPr>
            <a:spLocks noGrp="1"/>
          </p:cNvSpPr>
          <p:nvPr>
            <p:ph type="dt" sz="half" idx="6"/>
          </p:nvPr>
        </p:nvSpPr>
        <p:spPr/>
        <p:txBody>
          <a:bodyPr/>
          <a:lstStyle/>
          <a:p>
            <a:r>
              <a:rPr lang="en-US" altLang="zh-TW" dirty="0" smtClean="0"/>
              <a:t>2022/2/23</a:t>
            </a:r>
            <a:endParaRPr lang="zh-TW" altLang="en-US" dirty="0"/>
          </a:p>
        </p:txBody>
      </p:sp>
      <p:sp>
        <p:nvSpPr>
          <p:cNvPr id="6" name="矩形 5"/>
          <p:cNvSpPr/>
          <p:nvPr/>
        </p:nvSpPr>
        <p:spPr>
          <a:xfrm>
            <a:off x="4870844" y="3768769"/>
            <a:ext cx="184731" cy="369332"/>
          </a:xfrm>
          <a:prstGeom prst="rect">
            <a:avLst/>
          </a:prstGeom>
        </p:spPr>
        <p:txBody>
          <a:bodyPr wrap="none">
            <a:spAutoFit/>
          </a:bodyPr>
          <a:lstStyle/>
          <a:p>
            <a:endParaRPr lang="zh-TW" altLang="en-US" dirty="0">
              <a:solidFill>
                <a:srgbClr val="2222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668815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247558" y="3886263"/>
            <a:ext cx="4352925" cy="1352550"/>
          </a:xfrm>
          <a:prstGeom prst="rect">
            <a:avLst/>
          </a:prstGeom>
        </p:spPr>
      </p:pic>
      <p:sp>
        <p:nvSpPr>
          <p:cNvPr id="6" name="文字版面配置區 1"/>
          <p:cNvSpPr txBox="1">
            <a:spLocks/>
          </p:cNvSpPr>
          <p:nvPr/>
        </p:nvSpPr>
        <p:spPr>
          <a:xfrm>
            <a:off x="421640" y="1759375"/>
            <a:ext cx="6278880" cy="2473958"/>
          </a:xfrm>
          <a:prstGeom prst="rect">
            <a:avLst/>
          </a:prstGeom>
        </p:spPr>
        <p:txBody>
          <a:bodyPr>
            <a:normAutofit/>
          </a:bodyPr>
          <a:lstStyle>
            <a:lvl1pPr marL="0" marR="0" indent="0" algn="l" defTabSz="548627" rtl="0" eaLnBrk="1" fontAlgn="auto" latinLnBrk="0" hangingPunct="1">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Verdana"/>
              </a:defRPr>
            </a:lvl1pPr>
            <a:lvl2pPr marL="0" marR="0" indent="274313" algn="l" defTabSz="548627" rtl="0" eaLnBrk="1" latinLnBrk="0" hangingPunct="1">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Verdana"/>
              </a:defRPr>
            </a:lvl2pPr>
            <a:lvl3pPr marL="0" marR="0" indent="548627" algn="l" defTabSz="548627" rtl="0" eaLnBrk="1" latinLnBrk="0" hangingPunct="1">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Verdana"/>
              </a:defRPr>
            </a:lvl3pPr>
            <a:lvl4pPr marL="0" marR="0" indent="822940" algn="l" defTabSz="548627" rtl="0" eaLnBrk="1" latinLnBrk="0" hangingPunct="1">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Verdana"/>
              </a:defRPr>
            </a:lvl4pPr>
            <a:lvl5pPr marL="0" marR="0" indent="1097252" algn="l" defTabSz="548627" rtl="0" eaLnBrk="1" latinLnBrk="0" hangingPunct="1">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Verdana"/>
              </a:defRPr>
            </a:lvl5pPr>
            <a:lvl6pPr marL="0" marR="0" indent="1371566"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6pPr>
            <a:lvl7pPr marL="0" marR="0" indent="1645879"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7pPr>
            <a:lvl8pPr marL="0" marR="0" indent="1920192"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8pPr>
            <a:lvl9pPr marL="0" marR="0" indent="2194505" algn="l" defTabSz="548627" rtl="0" eaLnBrk="1" latinLnBrk="0" hangingPunct="1">
              <a:lnSpc>
                <a:spcPct val="100000"/>
              </a:lnSpc>
              <a:spcBef>
                <a:spcPts val="0"/>
              </a:spcBef>
              <a:spcAft>
                <a:spcPts val="0"/>
              </a:spcAft>
              <a:buClrTx/>
              <a:buSzTx/>
              <a:buFontTx/>
              <a:buNone/>
              <a:tabLst/>
              <a:defRPr sz="1080" b="0" i="0" u="none" strike="noStrike" cap="none" spc="0" baseline="0">
                <a:ln>
                  <a:noFill/>
                </a:ln>
                <a:solidFill>
                  <a:srgbClr val="041E42"/>
                </a:solidFill>
                <a:uFillTx/>
                <a:latin typeface="+mj-lt"/>
                <a:ea typeface="+mj-ea"/>
                <a:cs typeface="+mj-cs"/>
                <a:sym typeface="Verdana"/>
              </a:defRPr>
            </a:lvl9pPr>
          </a:lstStyle>
          <a:p>
            <a:r>
              <a:rPr lang="zh-TW" altLang="en-US" kern="0" dirty="0" smtClean="0"/>
              <a:t>對象二、</a:t>
            </a:r>
            <a:endParaRPr lang="en-US" altLang="zh-TW" kern="0" dirty="0" smtClean="0"/>
          </a:p>
          <a:p>
            <a:r>
              <a:rPr lang="zh-TW" altLang="en-US" kern="0" dirty="0"/>
              <a:t>已</a:t>
            </a:r>
            <a:r>
              <a:rPr lang="zh-TW" altLang="en-US" kern="0" dirty="0" smtClean="0"/>
              <a:t>申請過奇美廠商門禁系統的廠商廠商如何註冊申請</a:t>
            </a:r>
            <a:r>
              <a:rPr lang="en-US" altLang="zh-TW" kern="0" dirty="0" smtClean="0"/>
              <a:t>?</a:t>
            </a:r>
            <a:endParaRPr lang="zh-TW" altLang="en-US" kern="0" dirty="0"/>
          </a:p>
        </p:txBody>
      </p:sp>
    </p:spTree>
    <p:extLst>
      <p:ext uri="{BB962C8B-B14F-4D97-AF65-F5344CB8AC3E}">
        <p14:creationId xmlns:p14="http://schemas.microsoft.com/office/powerpoint/2010/main" val="18622564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43752" y="121023"/>
            <a:ext cx="8848725" cy="646331"/>
          </a:xfrm>
          <a:prstGeom prst="rect">
            <a:avLst/>
          </a:prstGeom>
          <a:noFill/>
        </p:spPr>
        <p:txBody>
          <a:bodyPr wrap="square" rtlCol="0">
            <a:spAutoFit/>
          </a:bodyPr>
          <a:lstStyle/>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登入</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頁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廠商註冊申請</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出現</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廠商的統一編號及密碼</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2"/>
          <a:stretch>
            <a:fillRect/>
          </a:stretch>
        </p:blipFill>
        <p:spPr>
          <a:xfrm>
            <a:off x="2455333" y="1315688"/>
            <a:ext cx="9532408" cy="5305774"/>
          </a:xfrm>
          <a:prstGeom prst="rect">
            <a:avLst/>
          </a:prstGeom>
        </p:spPr>
      </p:pic>
      <p:sp>
        <p:nvSpPr>
          <p:cNvPr id="9" name="六邊形 8"/>
          <p:cNvSpPr/>
          <p:nvPr/>
        </p:nvSpPr>
        <p:spPr>
          <a:xfrm>
            <a:off x="795867" y="2018786"/>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34349093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576" y="137068"/>
            <a:ext cx="5437707" cy="461665"/>
          </a:xfrm>
          <a:prstGeom prst="rect">
            <a:avLst/>
          </a:prstGeom>
        </p:spPr>
        <p:txBody>
          <a:bodyPr wrap="none">
            <a:spAutoFit/>
          </a:bodyPr>
          <a:lstStyle/>
          <a:p>
            <a:r>
              <a:rPr lang="zh-TW" altLang="en-US" sz="2400" b="1" dirty="0" smtClean="0">
                <a:solidFill>
                  <a:srgbClr val="FF0000"/>
                </a:solidFill>
                <a:latin typeface="+mj-ea"/>
                <a:ea typeface="+mj-ea"/>
                <a:cs typeface="Times New Roman" panose="02020603050405020304" pitchFamily="18" charset="0"/>
              </a:rPr>
              <a:t>請您用</a:t>
            </a:r>
            <a:r>
              <a:rPr lang="en-US" altLang="zh-TW" sz="2400" b="1" dirty="0" smtClean="0">
                <a:solidFill>
                  <a:srgbClr val="FF0000"/>
                </a:solidFill>
                <a:latin typeface="+mj-ea"/>
                <a:ea typeface="+mj-ea"/>
                <a:cs typeface="Times New Roman" panose="02020603050405020304" pitchFamily="18" charset="0"/>
              </a:rPr>
              <a:t>mail</a:t>
            </a:r>
            <a:r>
              <a:rPr lang="zh-TW" altLang="en-US" sz="2400" b="1" dirty="0" smtClean="0">
                <a:solidFill>
                  <a:srgbClr val="FF0000"/>
                </a:solidFill>
                <a:latin typeface="+mj-ea"/>
                <a:ea typeface="+mj-ea"/>
                <a:cs typeface="Times New Roman" panose="02020603050405020304" pitchFamily="18" charset="0"/>
              </a:rPr>
              <a:t>手動方式通知勞安部管理員</a:t>
            </a:r>
            <a:endParaRPr lang="en-US" altLang="zh-TW" sz="2400" b="1" dirty="0">
              <a:solidFill>
                <a:srgbClr val="FF0000"/>
              </a:solidFill>
              <a:latin typeface="+mj-ea"/>
              <a:ea typeface="+mj-ea"/>
              <a:cs typeface="Times New Roman" panose="02020603050405020304" pitchFamily="18" charset="0"/>
            </a:endParaRPr>
          </a:p>
        </p:txBody>
      </p:sp>
      <p:sp>
        <p:nvSpPr>
          <p:cNvPr id="5" name="文字方塊 4"/>
          <p:cNvSpPr txBox="1"/>
          <p:nvPr/>
        </p:nvSpPr>
        <p:spPr>
          <a:xfrm>
            <a:off x="931333" y="702733"/>
            <a:ext cx="887306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a:solidFill>
                  <a:srgbClr val="041E42"/>
                </a:solidFill>
                <a:latin typeface="+mj-lt"/>
                <a:ea typeface="Montserrat"/>
                <a:cs typeface="Montserrat"/>
                <a:sym typeface="Montserrat"/>
              </a:rPr>
              <a:t>收件</a:t>
            </a:r>
            <a:r>
              <a:rPr lang="zh-TW" altLang="en-US" dirty="0" smtClean="0">
                <a:solidFill>
                  <a:srgbClr val="041E42"/>
                </a:solidFill>
                <a:latin typeface="+mj-lt"/>
                <a:ea typeface="Montserrat"/>
                <a:cs typeface="Montserrat"/>
                <a:sym typeface="Montserrat"/>
              </a:rPr>
              <a:t>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hlinkClick r:id="rId2"/>
              </a:rPr>
              <a:t>katrina_su@chilintech.com.tw</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hangingPunct="0"/>
            <a:r>
              <a:rPr kumimoji="0" lang="zh-TW" altLang="en-US" sz="1800" b="0" i="0" u="none" strike="noStrike" cap="none" spc="0" normalizeH="0" baseline="0" dirty="0" smtClean="0">
                <a:ln>
                  <a:noFill/>
                </a:ln>
                <a:solidFill>
                  <a:srgbClr val="041E42"/>
                </a:solidFill>
                <a:effectLst/>
                <a:uFillTx/>
                <a:latin typeface="+mj-lt"/>
                <a:ea typeface="Montserrat"/>
                <a:cs typeface="Montserrat"/>
                <a:sym typeface="Montserrat"/>
              </a:rPr>
              <a:t>主旨：</a:t>
            </a:r>
            <a:r>
              <a:rPr kumimoji="0" lang="en-US" altLang="zh-TW" sz="1800" b="0" i="0" u="none" strike="noStrike" cap="none" spc="0" normalizeH="0" baseline="0" dirty="0" smtClean="0">
                <a:ln>
                  <a:noFill/>
                </a:ln>
                <a:solidFill>
                  <a:srgbClr val="041E42"/>
                </a:solidFill>
                <a:effectLst/>
                <a:uFillTx/>
                <a:latin typeface="+mj-lt"/>
                <a:ea typeface="Montserrat"/>
                <a:cs typeface="Montserrat"/>
                <a:sym typeface="Montserrat"/>
              </a:rPr>
              <a:t>OOOO</a:t>
            </a:r>
            <a:r>
              <a:rPr lang="zh-TW" altLang="en-US" dirty="0">
                <a:solidFill>
                  <a:srgbClr val="041E42"/>
                </a:solidFill>
                <a:latin typeface="+mj-lt"/>
                <a:ea typeface="Montserrat"/>
                <a:cs typeface="Montserrat"/>
                <a:sym typeface="Montserrat"/>
              </a:rPr>
              <a:t>有限公司已申請過廠商門禁系統帳號，請協助加入奇菱系統，謝謝您。</a:t>
            </a:r>
            <a:endParaRPr kumimoji="0" lang="zh-TW" altLang="en-US" sz="1800" b="0" i="0" u="none" strike="noStrike" cap="none" spc="0" normalizeH="0" baseline="0" dirty="0">
              <a:ln>
                <a:noFill/>
              </a:ln>
              <a:solidFill>
                <a:srgbClr val="041E42"/>
              </a:solidFill>
              <a:effectLst/>
              <a:uFillTx/>
              <a:latin typeface="+mj-lt"/>
              <a:ea typeface="Montserrat"/>
              <a:cs typeface="Montserrat"/>
              <a:sym typeface="Montserrat"/>
            </a:endParaRPr>
          </a:p>
        </p:txBody>
      </p:sp>
      <p:sp>
        <p:nvSpPr>
          <p:cNvPr id="6" name="六邊形 5"/>
          <p:cNvSpPr/>
          <p:nvPr/>
        </p:nvSpPr>
        <p:spPr>
          <a:xfrm>
            <a:off x="635000" y="1815586"/>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pic>
        <p:nvPicPr>
          <p:cNvPr id="7" name="圖片 6"/>
          <p:cNvPicPr>
            <a:picLocks noChangeAspect="1"/>
          </p:cNvPicPr>
          <p:nvPr/>
        </p:nvPicPr>
        <p:blipFill>
          <a:blip r:embed="rId3"/>
          <a:stretch>
            <a:fillRect/>
          </a:stretch>
        </p:blipFill>
        <p:spPr>
          <a:xfrm>
            <a:off x="2497667" y="2128257"/>
            <a:ext cx="8546570" cy="4231797"/>
          </a:xfrm>
          <a:prstGeom prst="rect">
            <a:avLst/>
          </a:prstGeom>
          <a:ln>
            <a:solidFill>
              <a:srgbClr val="00B050"/>
            </a:solidFill>
          </a:ln>
        </p:spPr>
      </p:pic>
      <p:sp>
        <p:nvSpPr>
          <p:cNvPr id="8" name="矩形 7"/>
          <p:cNvSpPr/>
          <p:nvPr/>
        </p:nvSpPr>
        <p:spPr>
          <a:xfrm>
            <a:off x="2535451" y="1644133"/>
            <a:ext cx="415498" cy="369332"/>
          </a:xfrm>
          <a:prstGeom prst="rect">
            <a:avLst/>
          </a:prstGeom>
        </p:spPr>
        <p:txBody>
          <a:bodyPr wrap="none">
            <a:spAutoFit/>
          </a:bodyPr>
          <a:lstStyle/>
          <a:p>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spTree>
    <p:extLst>
      <p:ext uri="{BB962C8B-B14F-4D97-AF65-F5344CB8AC3E}">
        <p14:creationId xmlns:p14="http://schemas.microsoft.com/office/powerpoint/2010/main" val="13590912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6576" y="137068"/>
            <a:ext cx="7438255" cy="461665"/>
          </a:xfrm>
          <a:prstGeom prst="rect">
            <a:avLst/>
          </a:prstGeom>
        </p:spPr>
        <p:txBody>
          <a:bodyPr wrap="none">
            <a:spAutoFit/>
          </a:bodyPr>
          <a:lstStyle/>
          <a:p>
            <a:r>
              <a:rPr lang="zh-TW" altLang="en-US" sz="2400" b="1" dirty="0" smtClean="0">
                <a:solidFill>
                  <a:srgbClr val="FF0000"/>
                </a:solidFill>
                <a:latin typeface="+mj-ea"/>
                <a:ea typeface="+mj-ea"/>
                <a:cs typeface="Times New Roman" panose="02020603050405020304" pitchFamily="18" charset="0"/>
              </a:rPr>
              <a:t>勞安部管理員收到</a:t>
            </a:r>
            <a:r>
              <a:rPr lang="en-US" altLang="zh-TW" sz="2400" b="1" dirty="0" smtClean="0">
                <a:solidFill>
                  <a:srgbClr val="FF0000"/>
                </a:solidFill>
                <a:latin typeface="+mj-ea"/>
                <a:ea typeface="+mj-ea"/>
                <a:cs typeface="Times New Roman" panose="02020603050405020304" pitchFamily="18" charset="0"/>
              </a:rPr>
              <a:t>mail</a:t>
            </a:r>
            <a:r>
              <a:rPr lang="zh-TW" altLang="en-US" sz="2400" b="1" dirty="0" smtClean="0">
                <a:solidFill>
                  <a:srgbClr val="FF0000"/>
                </a:solidFill>
                <a:latin typeface="+mj-ea"/>
                <a:ea typeface="+mj-ea"/>
                <a:cs typeface="Times New Roman" panose="02020603050405020304" pitchFamily="18" charset="0"/>
              </a:rPr>
              <a:t>通知，審核</a:t>
            </a:r>
            <a:r>
              <a:rPr lang="zh-TW" altLang="en-US" sz="2400" b="1" dirty="0" smtClean="0">
                <a:solidFill>
                  <a:srgbClr val="FF0000"/>
                </a:solidFill>
                <a:latin typeface="+mj-ea"/>
                <a:ea typeface="+mj-ea"/>
                <a:cs typeface="Times New Roman" panose="02020603050405020304" pitchFamily="18" charset="0"/>
              </a:rPr>
              <a:t>資料</a:t>
            </a:r>
            <a:r>
              <a:rPr lang="en-US" altLang="zh-TW" sz="2400" b="1" dirty="0" smtClean="0">
                <a:solidFill>
                  <a:srgbClr val="FF0000"/>
                </a:solidFill>
                <a:latin typeface="+mj-ea"/>
                <a:ea typeface="+mj-ea"/>
                <a:cs typeface="Times New Roman" panose="02020603050405020304" pitchFamily="18" charset="0"/>
              </a:rPr>
              <a:t>&gt;&gt;</a:t>
            </a:r>
            <a:r>
              <a:rPr lang="zh-TW" altLang="en-US" sz="2400" b="1" dirty="0" smtClean="0">
                <a:solidFill>
                  <a:srgbClr val="FF0000"/>
                </a:solidFill>
                <a:latin typeface="+mj-ea"/>
                <a:ea typeface="+mj-ea"/>
                <a:cs typeface="Times New Roman" panose="02020603050405020304" pitchFamily="18" charset="0"/>
              </a:rPr>
              <a:t>通過</a:t>
            </a:r>
            <a:r>
              <a:rPr lang="zh-TW" altLang="en-US" sz="2400" b="1" dirty="0" smtClean="0">
                <a:solidFill>
                  <a:srgbClr val="FF0000"/>
                </a:solidFill>
                <a:latin typeface="+mj-ea"/>
                <a:ea typeface="+mj-ea"/>
                <a:cs typeface="Times New Roman" panose="02020603050405020304" pitchFamily="18" charset="0"/>
              </a:rPr>
              <a:t>後回覆</a:t>
            </a:r>
            <a:endParaRPr lang="en-US" altLang="zh-TW" sz="2400" b="1" dirty="0">
              <a:solidFill>
                <a:srgbClr val="FF0000"/>
              </a:solidFill>
              <a:latin typeface="+mj-ea"/>
              <a:ea typeface="+mj-ea"/>
              <a:cs typeface="Times New Roman" panose="02020603050405020304" pitchFamily="18" charset="0"/>
            </a:endParaRPr>
          </a:p>
        </p:txBody>
      </p:sp>
      <p:pic>
        <p:nvPicPr>
          <p:cNvPr id="2" name="圖片 1"/>
          <p:cNvPicPr>
            <a:picLocks noChangeAspect="1"/>
          </p:cNvPicPr>
          <p:nvPr/>
        </p:nvPicPr>
        <p:blipFill>
          <a:blip r:embed="rId2"/>
          <a:stretch>
            <a:fillRect/>
          </a:stretch>
        </p:blipFill>
        <p:spPr>
          <a:xfrm>
            <a:off x="560826" y="2531951"/>
            <a:ext cx="11349339" cy="1701382"/>
          </a:xfrm>
          <a:prstGeom prst="rect">
            <a:avLst/>
          </a:prstGeom>
        </p:spPr>
      </p:pic>
      <p:sp>
        <p:nvSpPr>
          <p:cNvPr id="11" name="矩形 10"/>
          <p:cNvSpPr/>
          <p:nvPr/>
        </p:nvSpPr>
        <p:spPr>
          <a:xfrm>
            <a:off x="1130552" y="26685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spTree>
    <p:extLst>
      <p:ext uri="{BB962C8B-B14F-4D97-AF65-F5344CB8AC3E}">
        <p14:creationId xmlns:p14="http://schemas.microsoft.com/office/powerpoint/2010/main" val="291674365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
          </p:nvPr>
        </p:nvSpPr>
        <p:spPr>
          <a:xfrm>
            <a:off x="3970865" y="1262475"/>
            <a:ext cx="6062135" cy="1023667"/>
          </a:xfrm>
        </p:spPr>
        <p:txBody>
          <a:bodyPr/>
          <a:lstStyle/>
          <a:p>
            <a:r>
              <a:rPr lang="zh-TW" altLang="en-US" dirty="0" smtClean="0"/>
              <a:t>請靜待審核結果通知</a:t>
            </a:r>
            <a:endParaRPr lang="zh-TW" altLang="en-US" dirty="0"/>
          </a:p>
        </p:txBody>
      </p:sp>
      <p:pic>
        <p:nvPicPr>
          <p:cNvPr id="3" name="圖片 2"/>
          <p:cNvPicPr/>
          <p:nvPr/>
        </p:nvPicPr>
        <p:blipFill>
          <a:blip r:embed="rId2"/>
          <a:stretch>
            <a:fillRect/>
          </a:stretch>
        </p:blipFill>
        <p:spPr>
          <a:xfrm>
            <a:off x="1312240" y="3879977"/>
            <a:ext cx="1031557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1269999" y="3012703"/>
            <a:ext cx="6096000" cy="646331"/>
          </a:xfrm>
          <a:prstGeom prst="rect">
            <a:avLst/>
          </a:prstGeom>
        </p:spPr>
        <p:txBody>
          <a:bodyPr>
            <a:spAutoFit/>
          </a:bodyPr>
          <a:lstStyle/>
          <a:p>
            <a:pPr>
              <a:spcAft>
                <a:spcPts val="0"/>
              </a:spcAft>
            </a:pPr>
            <a:r>
              <a:rPr lang="en-US" altLang="zh-TW" dirty="0" smtClean="0">
                <a:solidFill>
                  <a:srgbClr val="222222"/>
                </a:solidFill>
                <a:latin typeface="標楷體" panose="03000509000000000000" pitchFamily="65" charset="-120"/>
                <a:ea typeface="新細明體" panose="02020500000000000000" pitchFamily="18" charset="-120"/>
                <a:cs typeface="新細明體" panose="02020500000000000000" pitchFamily="18" charset="-120"/>
              </a:rPr>
              <a:t>Dear</a:t>
            </a:r>
            <a:r>
              <a:rPr lang="zh-TW" altLang="en-US" dirty="0" smtClean="0">
                <a:solidFill>
                  <a:srgbClr val="222222"/>
                </a:solidFill>
                <a:latin typeface="新細明體" panose="02020500000000000000" pitchFamily="18" charset="-120"/>
                <a:ea typeface="標楷體" panose="03000509000000000000" pitchFamily="65" charset="-120"/>
                <a:cs typeface="新細明體" panose="02020500000000000000" pitchFamily="18" charset="-120"/>
              </a:rPr>
              <a:t>汎誠溢科技工程</a:t>
            </a:r>
            <a:endParaRPr lang="en-US" altLang="zh-TW" dirty="0" smtClean="0">
              <a:solidFill>
                <a:srgbClr val="222222"/>
              </a:solidFill>
              <a:latin typeface="新細明體" panose="02020500000000000000" pitchFamily="18" charset="-120"/>
              <a:ea typeface="標楷體" panose="03000509000000000000" pitchFamily="65" charset="-120"/>
              <a:cs typeface="新細明體" panose="02020500000000000000" pitchFamily="18" charset="-120"/>
            </a:endParaRPr>
          </a:p>
          <a:p>
            <a:pPr>
              <a:spcAft>
                <a:spcPts val="0"/>
              </a:spcAft>
            </a:pPr>
            <a:r>
              <a:rPr lang="zh-TW" altLang="zh-TW" dirty="0" smtClean="0">
                <a:solidFill>
                  <a:srgbClr val="222222"/>
                </a:solidFill>
                <a:latin typeface="新細明體" panose="02020500000000000000" pitchFamily="18" charset="-120"/>
                <a:ea typeface="標楷體" panose="03000509000000000000" pitchFamily="65" charset="-120"/>
                <a:cs typeface="新細明體" panose="02020500000000000000" pitchFamily="18" charset="-120"/>
              </a:rPr>
              <a:t>您好</a:t>
            </a:r>
            <a:r>
              <a:rPr lang="zh-TW" altLang="zh-TW" dirty="0">
                <a:solidFill>
                  <a:srgbClr val="222222"/>
                </a:solidFill>
                <a:latin typeface="新細明體" panose="02020500000000000000" pitchFamily="18" charset="-120"/>
                <a:ea typeface="標楷體" panose="03000509000000000000" pitchFamily="65" charset="-120"/>
                <a:cs typeface="新細明體" panose="02020500000000000000" pitchFamily="18" charset="-120"/>
              </a:rPr>
              <a:t>，</a:t>
            </a:r>
            <a:r>
              <a:rPr lang="zh-TW" altLang="zh-TW" dirty="0">
                <a:latin typeface="新細明體" panose="02020500000000000000" pitchFamily="18" charset="-120"/>
                <a:ea typeface="標楷體" panose="03000509000000000000" pitchFamily="65" charset="-120"/>
                <a:cs typeface="新細明體" panose="02020500000000000000" pitchFamily="18" charset="-120"/>
              </a:rPr>
              <a:t>已審核通過。</a:t>
            </a:r>
            <a:endParaRPr lang="zh-TW" alt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6" name="六邊形 5"/>
          <p:cNvSpPr/>
          <p:nvPr/>
        </p:nvSpPr>
        <p:spPr>
          <a:xfrm>
            <a:off x="584200" y="2332053"/>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8359584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a:xfrm>
            <a:off x="853440" y="1691642"/>
            <a:ext cx="6278880" cy="2248346"/>
          </a:xfrm>
        </p:spPr>
        <p:txBody>
          <a:bodyPr>
            <a:noAutofit/>
          </a:bodyPr>
          <a:lstStyle/>
          <a:p>
            <a:endParaRPr lang="en-US" altLang="zh-TW" dirty="0" smtClean="0">
              <a:latin typeface="+mj-ea"/>
            </a:endParaRPr>
          </a:p>
          <a:p>
            <a:r>
              <a:rPr lang="zh-TW" altLang="en-US" dirty="0" smtClean="0">
                <a:latin typeface="+mj-ea"/>
              </a:rPr>
              <a:t>建立</a:t>
            </a:r>
            <a:r>
              <a:rPr lang="zh-TW" altLang="en-US" dirty="0" smtClean="0">
                <a:latin typeface="+mj-ea"/>
              </a:rPr>
              <a:t>承攬</a:t>
            </a:r>
            <a:r>
              <a:rPr lang="zh-TW" altLang="en-US" dirty="0">
                <a:latin typeface="+mj-ea"/>
              </a:rPr>
              <a:t>商人員資料管理</a:t>
            </a:r>
          </a:p>
          <a:p>
            <a:endParaRPr lang="zh-TW" altLang="en-US" dirty="0">
              <a:latin typeface="+mj-ea"/>
            </a:endParaRPr>
          </a:p>
        </p:txBody>
      </p:sp>
    </p:spTree>
    <p:extLst>
      <p:ext uri="{BB962C8B-B14F-4D97-AF65-F5344CB8AC3E}">
        <p14:creationId xmlns:p14="http://schemas.microsoft.com/office/powerpoint/2010/main" val="276841357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03363" y="4663701"/>
            <a:ext cx="2017058" cy="369330"/>
          </a:xfrm>
          <a:prstGeom prst="rect">
            <a:avLst/>
          </a:prstGeom>
          <a:solidFill>
            <a:schemeClr val="tx1">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041E42"/>
                </a:solidFill>
                <a:latin typeface="微軟正黑體" panose="020B0604030504040204" pitchFamily="34" charset="-120"/>
                <a:ea typeface="微軟正黑體" panose="020B0604030504040204" pitchFamily="34" charset="-120"/>
                <a:cs typeface="Montserrat"/>
                <a:sym typeface="Montserrat"/>
              </a:rPr>
              <a:t>門禁系統公告資訊</a:t>
            </a:r>
            <a:endParaRPr kumimoji="0" lang="zh-TW" altLang="en-US" sz="1800" b="0" i="0" u="none" strike="noStrike" cap="none" spc="0" normalizeH="0" baseline="0" dirty="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6" name="矩形 5"/>
          <p:cNvSpPr/>
          <p:nvPr/>
        </p:nvSpPr>
        <p:spPr>
          <a:xfrm>
            <a:off x="476576" y="137068"/>
            <a:ext cx="3647152" cy="1200329"/>
          </a:xfrm>
          <a:prstGeom prst="rect">
            <a:avLst/>
          </a:prstGeom>
        </p:spPr>
        <p:txBody>
          <a:bodyPr wrap="none">
            <a:spAutoFit/>
          </a:bodyPr>
          <a:lstStyle/>
          <a:p>
            <a:r>
              <a:rPr lang="zh-TW" altLang="en-US" sz="2400" b="1" dirty="0" smtClean="0">
                <a:solidFill>
                  <a:srgbClr val="FF0000"/>
                </a:solidFill>
                <a:latin typeface="+mj-ea"/>
                <a:ea typeface="+mj-ea"/>
                <a:cs typeface="Times New Roman" panose="02020603050405020304" pitchFamily="18" charset="0"/>
              </a:rPr>
              <a:t>帳號審核通過</a:t>
            </a:r>
            <a:r>
              <a:rPr lang="en-US" altLang="zh-TW" sz="2400" b="1" dirty="0" smtClean="0">
                <a:solidFill>
                  <a:srgbClr val="FF0000"/>
                </a:solidFill>
                <a:latin typeface="+mj-ea"/>
                <a:ea typeface="+mj-ea"/>
                <a:cs typeface="Times New Roman" panose="02020603050405020304" pitchFamily="18" charset="0"/>
              </a:rPr>
              <a:t>~~</a:t>
            </a:r>
            <a:endParaRPr lang="en-US" altLang="zh-TW" sz="2400" b="1" dirty="0" smtClean="0">
              <a:solidFill>
                <a:srgbClr val="FF0000"/>
              </a:solidFill>
              <a:latin typeface="+mj-ea"/>
              <a:ea typeface="+mj-ea"/>
              <a:cs typeface="Times New Roman" panose="02020603050405020304" pitchFamily="18" charset="0"/>
            </a:endParaRPr>
          </a:p>
          <a:p>
            <a:endParaRPr lang="en-US" altLang="zh-TW" sz="2400" b="1" dirty="0" smtClean="0">
              <a:solidFill>
                <a:srgbClr val="FF0000"/>
              </a:solidFill>
              <a:latin typeface="+mj-ea"/>
              <a:ea typeface="+mj-ea"/>
              <a:cs typeface="Times New Roman" panose="02020603050405020304" pitchFamily="18" charset="0"/>
            </a:endParaRPr>
          </a:p>
          <a:p>
            <a:r>
              <a:rPr lang="zh-TW" altLang="en-US" sz="2400" b="1" dirty="0" smtClean="0">
                <a:solidFill>
                  <a:schemeClr val="tx1">
                    <a:lumMod val="75000"/>
                    <a:lumOff val="25000"/>
                  </a:schemeClr>
                </a:solidFill>
                <a:latin typeface="+mj-ea"/>
                <a:ea typeface="+mj-ea"/>
                <a:cs typeface="Times New Roman" panose="02020603050405020304" pitchFamily="18" charset="0"/>
              </a:rPr>
              <a:t>     請</a:t>
            </a:r>
            <a:r>
              <a:rPr lang="zh-TW" altLang="en-US" sz="2400" b="1" dirty="0" smtClean="0">
                <a:solidFill>
                  <a:schemeClr val="tx1">
                    <a:lumMod val="75000"/>
                    <a:lumOff val="25000"/>
                  </a:schemeClr>
                </a:solidFill>
                <a:latin typeface="+mj-ea"/>
                <a:ea typeface="+mj-ea"/>
                <a:cs typeface="Times New Roman" panose="02020603050405020304" pitchFamily="18" charset="0"/>
              </a:rPr>
              <a:t>輸入</a:t>
            </a:r>
            <a:r>
              <a:rPr lang="zh-TW" altLang="en-US" sz="2400" b="1" dirty="0" smtClean="0">
                <a:solidFill>
                  <a:schemeClr val="tx1">
                    <a:lumMod val="75000"/>
                    <a:lumOff val="25000"/>
                  </a:schemeClr>
                </a:solidFill>
                <a:latin typeface="+mj-ea"/>
                <a:ea typeface="+mj-ea"/>
                <a:cs typeface="Times New Roman" panose="02020603050405020304" pitchFamily="18" charset="0"/>
              </a:rPr>
              <a:t>申請之帳號密碼</a:t>
            </a:r>
            <a:endParaRPr lang="en-US" altLang="zh-TW" sz="2400" b="1" dirty="0">
              <a:solidFill>
                <a:schemeClr val="tx1">
                  <a:lumMod val="75000"/>
                  <a:lumOff val="25000"/>
                </a:schemeClr>
              </a:solidFill>
              <a:latin typeface="+mj-ea"/>
              <a:ea typeface="+mj-ea"/>
              <a:cs typeface="Times New Roman" panose="02020603050405020304" pitchFamily="18" charset="0"/>
            </a:endParaRPr>
          </a:p>
        </p:txBody>
      </p:sp>
      <p:pic>
        <p:nvPicPr>
          <p:cNvPr id="7" name="圖片 6"/>
          <p:cNvPicPr>
            <a:picLocks noChangeAspect="1"/>
          </p:cNvPicPr>
          <p:nvPr/>
        </p:nvPicPr>
        <p:blipFill rotWithShape="1">
          <a:blip r:embed="rId2"/>
          <a:srcRect l="11567" t="8701"/>
          <a:stretch/>
        </p:blipFill>
        <p:spPr>
          <a:xfrm>
            <a:off x="6290733" y="313266"/>
            <a:ext cx="5748867" cy="3286941"/>
          </a:xfrm>
          <a:prstGeom prst="rect">
            <a:avLst/>
          </a:prstGeom>
        </p:spPr>
      </p:pic>
      <p:pic>
        <p:nvPicPr>
          <p:cNvPr id="5" name="圖片 4"/>
          <p:cNvPicPr>
            <a:picLocks noChangeAspect="1"/>
          </p:cNvPicPr>
          <p:nvPr/>
        </p:nvPicPr>
        <p:blipFill rotWithShape="1">
          <a:blip r:embed="rId3"/>
          <a:srcRect b="20538"/>
          <a:stretch/>
        </p:blipFill>
        <p:spPr>
          <a:xfrm>
            <a:off x="3285067" y="3259789"/>
            <a:ext cx="5618693" cy="3403477"/>
          </a:xfrm>
          <a:prstGeom prst="rect">
            <a:avLst/>
          </a:prstGeom>
          <a:ln>
            <a:solidFill>
              <a:srgbClr val="FF0000"/>
            </a:solidFill>
          </a:ln>
        </p:spPr>
      </p:pic>
      <p:grpSp>
        <p:nvGrpSpPr>
          <p:cNvPr id="2" name="群組 1"/>
          <p:cNvGrpSpPr/>
          <p:nvPr/>
        </p:nvGrpSpPr>
        <p:grpSpPr>
          <a:xfrm>
            <a:off x="330423" y="523547"/>
            <a:ext cx="5234817" cy="352001"/>
            <a:chOff x="321957" y="1327880"/>
            <a:chExt cx="5234817" cy="352001"/>
          </a:xfrm>
        </p:grpSpPr>
        <p:sp>
          <p:nvSpPr>
            <p:cNvPr id="8" name="矩形 7"/>
            <p:cNvSpPr/>
            <p:nvPr/>
          </p:nvSpPr>
          <p:spPr>
            <a:xfrm>
              <a:off x="321957" y="1341327"/>
              <a:ext cx="1471484" cy="338554"/>
            </a:xfrm>
            <a:prstGeom prst="rect">
              <a:avLst/>
            </a:prstGeom>
          </p:spPr>
          <p:txBody>
            <a:bodyPr wrap="square">
              <a:spAutoFit/>
            </a:bodyPr>
            <a:lstStyle/>
            <a:p>
              <a:pPr algn="ctr"/>
              <a:r>
                <a:rPr lang="zh-TW" altLang="en-US" sz="1600" dirty="0" smtClean="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rPr>
                <a:t>登入</a:t>
              </a:r>
              <a:r>
                <a:rPr lang="zh-TW" altLang="en-US" sz="1600" dirty="0" smtClean="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rPr>
                <a:t>頁網址  </a:t>
              </a:r>
              <a:endParaRPr lang="zh-TW" altLang="en-US" sz="1600" dirty="0">
                <a:solidFill>
                  <a:srgbClr val="FF0000"/>
                </a:solidFill>
                <a:effectLst>
                  <a:outerShdw blurRad="38100" dist="38100" dir="2700000" algn="tl">
                    <a:srgbClr val="000000">
                      <a:alpha val="43137"/>
                    </a:srgbClr>
                  </a:outerShdw>
                </a:effectLst>
                <a:latin typeface="+mj-ea"/>
                <a:ea typeface="+mj-ea"/>
              </a:endParaRPr>
            </a:p>
          </p:txBody>
        </p:sp>
        <p:sp>
          <p:nvSpPr>
            <p:cNvPr id="9" name="矩形 8"/>
            <p:cNvSpPr/>
            <p:nvPr/>
          </p:nvSpPr>
          <p:spPr>
            <a:xfrm>
              <a:off x="1803311" y="1327880"/>
              <a:ext cx="3753463" cy="338554"/>
            </a:xfrm>
            <a:prstGeom prst="rect">
              <a:avLst/>
            </a:prstGeom>
          </p:spPr>
          <p:txBody>
            <a:bodyPr wrap="none">
              <a:spAutoFit/>
            </a:bodyPr>
            <a:lstStyle/>
            <a:p>
              <a:r>
                <a:rPr lang="zh-TW" altLang="en-US" sz="1600" dirty="0">
                  <a:latin typeface="+mj-ea"/>
                  <a:ea typeface="+mj-ea"/>
                  <a:hlinkClick r:id="rId4"/>
                </a:rPr>
                <a:t>https://acs.chimei.com.tw/Login.aspx</a:t>
              </a:r>
              <a:endParaRPr lang="zh-TW" altLang="en-US" sz="1600" dirty="0">
                <a:latin typeface="+mj-ea"/>
                <a:ea typeface="+mj-ea"/>
              </a:endParaRPr>
            </a:p>
          </p:txBody>
        </p:sp>
      </p:grpSp>
      <p:sp>
        <p:nvSpPr>
          <p:cNvPr id="10" name="矩形 9"/>
          <p:cNvSpPr/>
          <p:nvPr/>
        </p:nvSpPr>
        <p:spPr>
          <a:xfrm>
            <a:off x="537885" y="8905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grpSp>
        <p:nvGrpSpPr>
          <p:cNvPr id="12" name="群組 11"/>
          <p:cNvGrpSpPr/>
          <p:nvPr/>
        </p:nvGrpSpPr>
        <p:grpSpPr>
          <a:xfrm>
            <a:off x="580219" y="3261265"/>
            <a:ext cx="2332315" cy="493308"/>
            <a:chOff x="622552" y="2643199"/>
            <a:chExt cx="2332315" cy="493308"/>
          </a:xfrm>
        </p:grpSpPr>
        <p:sp>
          <p:nvSpPr>
            <p:cNvPr id="3" name="文字方塊 2"/>
            <p:cNvSpPr txBox="1"/>
            <p:nvPr/>
          </p:nvSpPr>
          <p:spPr>
            <a:xfrm>
              <a:off x="982694" y="2674844"/>
              <a:ext cx="197217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sz="2400" b="1" dirty="0" smtClean="0">
                  <a:solidFill>
                    <a:schemeClr val="tx1">
                      <a:lumMod val="75000"/>
                      <a:lumOff val="25000"/>
                    </a:schemeClr>
                  </a:solidFill>
                  <a:latin typeface="+mj-ea"/>
                  <a:ea typeface="+mj-ea"/>
                  <a:cs typeface="Times New Roman" panose="02020603050405020304" pitchFamily="18" charset="0"/>
                  <a:sym typeface="Montserrat"/>
                </a:rPr>
                <a:t>登入成功</a:t>
              </a:r>
              <a:endParaRPr lang="zh-TW" altLang="en-US" sz="2400" b="1" dirty="0">
                <a:solidFill>
                  <a:schemeClr val="tx1">
                    <a:lumMod val="75000"/>
                    <a:lumOff val="25000"/>
                  </a:schemeClr>
                </a:solidFill>
                <a:latin typeface="+mj-ea"/>
                <a:ea typeface="+mj-ea"/>
                <a:cs typeface="Times New Roman" panose="02020603050405020304" pitchFamily="18" charset="0"/>
                <a:sym typeface="Montserrat"/>
              </a:endParaRPr>
            </a:p>
          </p:txBody>
        </p:sp>
        <p:sp>
          <p:nvSpPr>
            <p:cNvPr id="11" name="矩形 10"/>
            <p:cNvSpPr/>
            <p:nvPr/>
          </p:nvSpPr>
          <p:spPr>
            <a:xfrm>
              <a:off x="622552" y="26431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grpSp>
      <p:sp>
        <p:nvSpPr>
          <p:cNvPr id="13" name="矩形 12"/>
          <p:cNvSpPr/>
          <p:nvPr/>
        </p:nvSpPr>
        <p:spPr>
          <a:xfrm>
            <a:off x="7890435" y="5971491"/>
            <a:ext cx="743025" cy="246430"/>
          </a:xfrm>
          <a:prstGeom prst="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15" name="文字方塊 6"/>
          <p:cNvSpPr txBox="1">
            <a:spLocks noChangeArrowheads="1"/>
          </p:cNvSpPr>
          <p:nvPr/>
        </p:nvSpPr>
        <p:spPr bwMode="auto">
          <a:xfrm>
            <a:off x="7182379" y="0"/>
            <a:ext cx="4314001"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sz="1400" dirty="0" smtClean="0">
                <a:solidFill>
                  <a:srgbClr val="0000FF"/>
                </a:solidFill>
                <a:latin typeface="微軟正黑體" panose="020B0604030504040204" pitchFamily="34" charset="-120"/>
                <a:ea typeface="微軟正黑體" panose="020B0604030504040204" pitchFamily="34" charset="-120"/>
              </a:rPr>
              <a:t>帳號：</a:t>
            </a:r>
            <a:r>
              <a:rPr kumimoji="0" lang="zh-TW" altLang="en-US" sz="1400" dirty="0" smtClean="0">
                <a:solidFill>
                  <a:srgbClr val="000000"/>
                </a:solidFill>
                <a:latin typeface="微軟正黑體" panose="020B0604030504040204" pitchFamily="34" charset="-120"/>
                <a:ea typeface="微軟正黑體" panose="020B0604030504040204" pitchFamily="34" charset="-120"/>
              </a:rPr>
              <a:t>為</a:t>
            </a:r>
            <a:r>
              <a:rPr kumimoji="0" lang="zh-TW" altLang="en-US" sz="1400" dirty="0">
                <a:solidFill>
                  <a:srgbClr val="000000"/>
                </a:solidFill>
                <a:latin typeface="微軟正黑體" panose="020B0604030504040204" pitchFamily="34" charset="-120"/>
                <a:ea typeface="微軟正黑體" panose="020B0604030504040204" pitchFamily="34" charset="-120"/>
              </a:rPr>
              <a:t>註冊時登錄</a:t>
            </a:r>
            <a:r>
              <a:rPr kumimoji="0" lang="zh-TW" altLang="en-US" sz="1400" dirty="0">
                <a:solidFill>
                  <a:srgbClr val="0000FF"/>
                </a:solidFill>
                <a:latin typeface="微軟正黑體" panose="020B0604030504040204" pitchFamily="34" charset="-120"/>
                <a:ea typeface="微軟正黑體" panose="020B0604030504040204" pitchFamily="34" charset="-120"/>
              </a:rPr>
              <a:t>公司統編</a:t>
            </a:r>
            <a:r>
              <a:rPr kumimoji="0" lang="zh-TW" altLang="en-US" sz="1400" dirty="0">
                <a:solidFill>
                  <a:srgbClr val="000000"/>
                </a:solidFill>
                <a:latin typeface="微軟正黑體" panose="020B0604030504040204" pitchFamily="34" charset="-120"/>
                <a:ea typeface="微軟正黑體" panose="020B0604030504040204" pitchFamily="34" charset="-120"/>
              </a:rPr>
              <a:t>；</a:t>
            </a:r>
            <a:r>
              <a:rPr kumimoji="0" lang="zh-TW" altLang="en-US" sz="1400" dirty="0" smtClean="0">
                <a:solidFill>
                  <a:srgbClr val="0000FF"/>
                </a:solidFill>
                <a:latin typeface="微軟正黑體" panose="020B0604030504040204" pitchFamily="34" charset="-120"/>
                <a:ea typeface="微軟正黑體" panose="020B0604030504040204" pitchFamily="34" charset="-120"/>
              </a:rPr>
              <a:t>密碼：</a:t>
            </a:r>
            <a:r>
              <a:rPr kumimoji="0" lang="zh-TW" altLang="en-US" sz="1400" dirty="0" smtClean="0">
                <a:solidFill>
                  <a:srgbClr val="000000"/>
                </a:solidFill>
                <a:latin typeface="微軟正黑體" panose="020B0604030504040204" pitchFamily="34" charset="-120"/>
                <a:ea typeface="微軟正黑體" panose="020B0604030504040204" pitchFamily="34" charset="-120"/>
              </a:rPr>
              <a:t>為</a:t>
            </a:r>
            <a:r>
              <a:rPr kumimoji="0" lang="zh-TW" altLang="en-US" sz="1400" dirty="0">
                <a:solidFill>
                  <a:srgbClr val="000000"/>
                </a:solidFill>
                <a:latin typeface="微軟正黑體" panose="020B0604030504040204" pitchFamily="34" charset="-120"/>
                <a:ea typeface="微軟正黑體" panose="020B0604030504040204" pitchFamily="34" charset="-120"/>
              </a:rPr>
              <a:t>註冊時</a:t>
            </a:r>
            <a:r>
              <a:rPr kumimoji="0" lang="zh-TW" altLang="en-US" sz="1400" dirty="0">
                <a:solidFill>
                  <a:srgbClr val="0000FF"/>
                </a:solidFill>
                <a:latin typeface="微軟正黑體" panose="020B0604030504040204" pitchFamily="34" charset="-120"/>
                <a:ea typeface="微軟正黑體" panose="020B0604030504040204" pitchFamily="34" charset="-120"/>
              </a:rPr>
              <a:t>自設</a:t>
            </a:r>
          </a:p>
        </p:txBody>
      </p:sp>
    </p:spTree>
    <p:extLst>
      <p:ext uri="{BB962C8B-B14F-4D97-AF65-F5344CB8AC3E}">
        <p14:creationId xmlns:p14="http://schemas.microsoft.com/office/powerpoint/2010/main" val="245264008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1219199" y="1052614"/>
            <a:ext cx="9782175" cy="4965070"/>
          </a:xfrm>
          <a:prstGeom prst="rect">
            <a:avLst/>
          </a:prstGeom>
        </p:spPr>
      </p:pic>
      <p:sp>
        <p:nvSpPr>
          <p:cNvPr id="3" name="圓角矩形 2"/>
          <p:cNvSpPr/>
          <p:nvPr/>
        </p:nvSpPr>
        <p:spPr>
          <a:xfrm>
            <a:off x="9050866" y="1039906"/>
            <a:ext cx="516965" cy="577227"/>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4" name="文字方塊 3"/>
          <p:cNvSpPr txBox="1"/>
          <p:nvPr/>
        </p:nvSpPr>
        <p:spPr>
          <a:xfrm>
            <a:off x="652742" y="228600"/>
            <a:ext cx="123712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041E42"/>
                </a:solidFill>
                <a:latin typeface="+mj-ea"/>
                <a:ea typeface="+mj-ea"/>
                <a:cs typeface="Montserrat"/>
                <a:sym typeface="Montserrat"/>
              </a:rPr>
              <a:t>按下</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5" name="文字方塊 4"/>
          <p:cNvSpPr txBox="1"/>
          <p:nvPr/>
        </p:nvSpPr>
        <p:spPr>
          <a:xfrm>
            <a:off x="6231467" y="229595"/>
            <a:ext cx="4827493" cy="64632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b="1" dirty="0" smtClean="0">
                <a:solidFill>
                  <a:srgbClr val="041E42"/>
                </a:solidFill>
                <a:latin typeface="+mj-ea"/>
                <a:ea typeface="+mj-ea"/>
                <a:cs typeface="Montserrat"/>
                <a:sym typeface="Montserrat"/>
              </a:rPr>
              <a:t>申請奇美</a:t>
            </a:r>
            <a:r>
              <a:rPr lang="en-US" altLang="zh-TW" b="1" dirty="0" smtClean="0">
                <a:solidFill>
                  <a:srgbClr val="041E42"/>
                </a:solidFill>
                <a:latin typeface="+mj-ea"/>
                <a:ea typeface="+mj-ea"/>
                <a:cs typeface="Montserrat"/>
                <a:sym typeface="Montserrat"/>
              </a:rPr>
              <a:t>&amp;</a:t>
            </a:r>
            <a:r>
              <a:rPr lang="zh-TW" altLang="en-US" b="1" dirty="0">
                <a:solidFill>
                  <a:srgbClr val="041E42"/>
                </a:solidFill>
                <a:latin typeface="+mj-ea"/>
                <a:ea typeface="+mj-ea"/>
                <a:cs typeface="Montserrat"/>
                <a:sym typeface="Montserrat"/>
              </a:rPr>
              <a:t>奇</a:t>
            </a:r>
            <a:r>
              <a:rPr lang="zh-TW" altLang="en-US" b="1" dirty="0" smtClean="0">
                <a:solidFill>
                  <a:srgbClr val="041E42"/>
                </a:solidFill>
                <a:latin typeface="+mj-ea"/>
                <a:ea typeface="+mj-ea"/>
                <a:cs typeface="Montserrat"/>
                <a:sym typeface="Montserrat"/>
              </a:rPr>
              <a:t>菱通過者，才有此下拉</a:t>
            </a:r>
            <a:r>
              <a:rPr lang="zh-TW" altLang="en-US" b="1" dirty="0">
                <a:solidFill>
                  <a:srgbClr val="041E42"/>
                </a:solidFill>
                <a:latin typeface="+mj-ea"/>
                <a:ea typeface="+mj-ea"/>
                <a:cs typeface="Montserrat"/>
                <a:sym typeface="Montserrat"/>
              </a:rPr>
              <a:t>功能</a:t>
            </a:r>
            <a:r>
              <a:rPr lang="zh-TW" altLang="en-US" b="1" dirty="0" smtClean="0">
                <a:solidFill>
                  <a:srgbClr val="041E42"/>
                </a:solidFill>
                <a:latin typeface="+mj-ea"/>
                <a:ea typeface="+mj-ea"/>
                <a:cs typeface="Montserrat"/>
                <a:sym typeface="Montserrat"/>
              </a:rPr>
              <a:t>頁籤</a:t>
            </a:r>
            <a:r>
              <a:rPr lang="en-US" altLang="zh-TW" b="1" dirty="0" smtClean="0">
                <a:solidFill>
                  <a:srgbClr val="041E42"/>
                </a:solidFill>
                <a:latin typeface="+mj-ea"/>
                <a:ea typeface="+mj-ea"/>
                <a:cs typeface="Montserrat"/>
                <a:sym typeface="Montserrat"/>
              </a:rPr>
              <a:t>!</a:t>
            </a:r>
            <a:endParaRPr lang="zh-TW" altLang="en-US" b="1" dirty="0">
              <a:solidFill>
                <a:srgbClr val="041E42"/>
              </a:solidFill>
              <a:latin typeface="+mj-ea"/>
              <a:ea typeface="+mj-ea"/>
              <a:cs typeface="Montserrat"/>
              <a:sym typeface="Montserrat"/>
            </a:endParaRPr>
          </a:p>
          <a:p>
            <a:pPr hangingPunct="0"/>
            <a:r>
              <a:rPr lang="zh-TW" altLang="en-US" b="1" dirty="0" smtClean="0">
                <a:solidFill>
                  <a:srgbClr val="041E42"/>
                </a:solidFill>
                <a:latin typeface="+mj-ea"/>
                <a:ea typeface="+mj-ea"/>
                <a:cs typeface="Montserrat"/>
                <a:sym typeface="Montserrat"/>
              </a:rPr>
              <a:t>請選擇</a:t>
            </a:r>
            <a:r>
              <a:rPr lang="en-US" altLang="zh-TW" b="1" dirty="0" smtClean="0">
                <a:solidFill>
                  <a:srgbClr val="041E42"/>
                </a:solidFill>
                <a:latin typeface="+mj-ea"/>
                <a:ea typeface="+mj-ea"/>
                <a:cs typeface="Montserrat"/>
                <a:sym typeface="Montserrat"/>
              </a:rPr>
              <a:t>[</a:t>
            </a:r>
            <a:r>
              <a:rPr lang="zh-TW" altLang="en-US" b="1" dirty="0" smtClean="0">
                <a:solidFill>
                  <a:srgbClr val="041E42"/>
                </a:solidFill>
                <a:latin typeface="+mj-ea"/>
                <a:ea typeface="+mj-ea"/>
                <a:cs typeface="Montserrat"/>
                <a:sym typeface="Montserrat"/>
              </a:rPr>
              <a:t>奇菱</a:t>
            </a:r>
            <a:r>
              <a:rPr lang="en-US" altLang="zh-TW" b="1" dirty="0" smtClean="0">
                <a:solidFill>
                  <a:srgbClr val="041E42"/>
                </a:solidFill>
                <a:latin typeface="+mj-ea"/>
                <a:ea typeface="+mj-ea"/>
                <a:cs typeface="Montserrat"/>
                <a:sym typeface="Montserrat"/>
              </a:rPr>
              <a:t>]</a:t>
            </a:r>
            <a:endParaRPr kumimoji="0" lang="zh-TW" altLang="en-US" sz="1800" b="1" i="0" u="none" strike="noStrike" cap="none" spc="0" normalizeH="0" baseline="0" dirty="0">
              <a:ln>
                <a:noFill/>
              </a:ln>
              <a:solidFill>
                <a:srgbClr val="041E42"/>
              </a:solidFill>
              <a:effectLst/>
              <a:uFillTx/>
              <a:latin typeface="+mj-ea"/>
              <a:ea typeface="+mj-ea"/>
              <a:cs typeface="Montserrat"/>
              <a:sym typeface="Montserrat"/>
            </a:endParaRPr>
          </a:p>
        </p:txBody>
      </p:sp>
      <p:pic>
        <p:nvPicPr>
          <p:cNvPr id="8" name="圖片 7"/>
          <p:cNvPicPr>
            <a:picLocks noChangeAspect="1"/>
          </p:cNvPicPr>
          <p:nvPr/>
        </p:nvPicPr>
        <p:blipFill>
          <a:blip r:embed="rId3"/>
          <a:stretch>
            <a:fillRect/>
          </a:stretch>
        </p:blipFill>
        <p:spPr>
          <a:xfrm>
            <a:off x="1385887" y="271462"/>
            <a:ext cx="809625" cy="276225"/>
          </a:xfrm>
          <a:prstGeom prst="rect">
            <a:avLst/>
          </a:prstGeom>
          <a:ln>
            <a:solidFill>
              <a:srgbClr val="FF0000"/>
            </a:solidFill>
          </a:ln>
        </p:spPr>
      </p:pic>
      <p:sp>
        <p:nvSpPr>
          <p:cNvPr id="10" name="矩形 9"/>
          <p:cNvSpPr/>
          <p:nvPr/>
        </p:nvSpPr>
        <p:spPr>
          <a:xfrm>
            <a:off x="5812619" y="170933"/>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③</a:t>
            </a:r>
            <a:endParaRPr lang="zh-TW" altLang="en-US" dirty="0"/>
          </a:p>
        </p:txBody>
      </p:sp>
    </p:spTree>
    <p:extLst>
      <p:ext uri="{BB962C8B-B14F-4D97-AF65-F5344CB8AC3E}">
        <p14:creationId xmlns:p14="http://schemas.microsoft.com/office/powerpoint/2010/main" val="274080301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601133" y="1189037"/>
            <a:ext cx="11428942" cy="4830763"/>
          </a:xfrm>
          <a:prstGeom prst="rect">
            <a:avLst/>
          </a:prstGeom>
        </p:spPr>
      </p:pic>
      <p:sp>
        <p:nvSpPr>
          <p:cNvPr id="3" name="文字方塊 2"/>
          <p:cNvSpPr txBox="1"/>
          <p:nvPr/>
        </p:nvSpPr>
        <p:spPr>
          <a:xfrm>
            <a:off x="793376" y="166844"/>
            <a:ext cx="277009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b="1" dirty="0" smtClean="0">
                <a:solidFill>
                  <a:srgbClr val="041E42"/>
                </a:solidFill>
                <a:latin typeface="微軟正黑體" panose="020B0604030504040204" pitchFamily="34" charset="-120"/>
                <a:ea typeface="微軟正黑體" panose="020B0604030504040204" pitchFamily="34" charset="-120"/>
                <a:cs typeface="Montserrat"/>
                <a:sym typeface="Montserrat"/>
              </a:rPr>
              <a:t>建立人車資料</a:t>
            </a:r>
            <a:endParaRPr kumimoji="0" lang="zh-TW" altLang="en-US" sz="1800" b="1" i="0" u="none" strike="noStrike" cap="none" spc="0" normalizeH="0" baseline="0" dirty="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4" name="圓角矩形 3"/>
          <p:cNvSpPr/>
          <p:nvPr/>
        </p:nvSpPr>
        <p:spPr>
          <a:xfrm>
            <a:off x="793874" y="2421467"/>
            <a:ext cx="1322792" cy="281258"/>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pic>
        <p:nvPicPr>
          <p:cNvPr id="5" name="圖片 4"/>
          <p:cNvPicPr>
            <a:picLocks noChangeAspect="1"/>
          </p:cNvPicPr>
          <p:nvPr/>
        </p:nvPicPr>
        <p:blipFill>
          <a:blip r:embed="rId3"/>
          <a:stretch>
            <a:fillRect/>
          </a:stretch>
        </p:blipFill>
        <p:spPr>
          <a:xfrm>
            <a:off x="4079407" y="121521"/>
            <a:ext cx="847725" cy="428625"/>
          </a:xfrm>
          <a:prstGeom prst="rect">
            <a:avLst/>
          </a:prstGeom>
          <a:ln>
            <a:solidFill>
              <a:srgbClr val="FF0000"/>
            </a:solidFill>
          </a:ln>
        </p:spPr>
      </p:pic>
      <p:sp>
        <p:nvSpPr>
          <p:cNvPr id="8" name="文字方塊 7"/>
          <p:cNvSpPr txBox="1"/>
          <p:nvPr/>
        </p:nvSpPr>
        <p:spPr>
          <a:xfrm>
            <a:off x="2952376" y="4831977"/>
            <a:ext cx="277009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FF0000"/>
                </a:solidFill>
                <a:latin typeface="微軟正黑體" panose="020B0604030504040204" pitchFamily="34" charset="-120"/>
                <a:ea typeface="微軟正黑體" panose="020B0604030504040204" pitchFamily="34" charset="-120"/>
                <a:cs typeface="Montserrat"/>
                <a:sym typeface="Montserrat"/>
              </a:rPr>
              <a:t>※</a:t>
            </a:r>
            <a:r>
              <a:rPr lang="zh-TW" altLang="en-US" dirty="0">
                <a:solidFill>
                  <a:srgbClr val="041E42"/>
                </a:solidFill>
                <a:latin typeface="微軟正黑體" panose="020B0604030504040204" pitchFamily="34" charset="-120"/>
                <a:ea typeface="微軟正黑體" panose="020B0604030504040204" pitchFamily="34" charset="-120"/>
                <a:cs typeface="Montserrat"/>
                <a:sym typeface="Montserrat"/>
              </a:rPr>
              <a:t> </a:t>
            </a:r>
            <a:r>
              <a:rPr lang="zh-TW" altLang="en-US" dirty="0" smtClean="0">
                <a:solidFill>
                  <a:srgbClr val="041E42"/>
                </a:solidFill>
                <a:latin typeface="微軟正黑體" panose="020B0604030504040204" pitchFamily="34" charset="-120"/>
                <a:ea typeface="微軟正黑體" panose="020B0604030504040204" pitchFamily="34" charset="-120"/>
                <a:cs typeface="Montserrat"/>
                <a:sym typeface="Montserrat"/>
              </a:rPr>
              <a:t>為必填選項</a:t>
            </a:r>
            <a:endParaRPr kumimoji="0" lang="zh-TW" altLang="en-US" sz="1800" b="0" i="0" u="none" strike="noStrike" cap="none" spc="0" normalizeH="0" baseline="0" dirty="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9" name="矩形 8"/>
          <p:cNvSpPr/>
          <p:nvPr/>
        </p:nvSpPr>
        <p:spPr>
          <a:xfrm>
            <a:off x="266953" y="2355333"/>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④</a:t>
            </a:r>
            <a:endParaRPr lang="zh-TW" altLang="en-US" dirty="0"/>
          </a:p>
        </p:txBody>
      </p:sp>
      <p:sp>
        <p:nvSpPr>
          <p:cNvPr id="10" name="矩形 9"/>
          <p:cNvSpPr/>
          <p:nvPr/>
        </p:nvSpPr>
        <p:spPr>
          <a:xfrm>
            <a:off x="3966886" y="1551000"/>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⑤</a:t>
            </a:r>
            <a:endParaRPr lang="zh-TW" altLang="en-US" dirty="0"/>
          </a:p>
        </p:txBody>
      </p:sp>
      <p:sp>
        <p:nvSpPr>
          <p:cNvPr id="11" name="圓角矩形 10"/>
          <p:cNvSpPr/>
          <p:nvPr/>
        </p:nvSpPr>
        <p:spPr>
          <a:xfrm>
            <a:off x="2411007" y="1888067"/>
            <a:ext cx="9535459" cy="2413000"/>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12" name="圓角矩形 11"/>
          <p:cNvSpPr/>
          <p:nvPr/>
        </p:nvSpPr>
        <p:spPr>
          <a:xfrm>
            <a:off x="9279467" y="4351867"/>
            <a:ext cx="592665" cy="296334"/>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13" name="矩形 12"/>
          <p:cNvSpPr/>
          <p:nvPr/>
        </p:nvSpPr>
        <p:spPr>
          <a:xfrm>
            <a:off x="8801353" y="4345000"/>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⑥</a:t>
            </a:r>
            <a:endParaRPr lang="zh-TW" altLang="en-US" dirty="0"/>
          </a:p>
        </p:txBody>
      </p:sp>
      <p:sp>
        <p:nvSpPr>
          <p:cNvPr id="14" name="圓角矩形 13"/>
          <p:cNvSpPr/>
          <p:nvPr/>
        </p:nvSpPr>
        <p:spPr>
          <a:xfrm>
            <a:off x="793874" y="2861734"/>
            <a:ext cx="1322792" cy="281258"/>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Tree>
    <p:extLst>
      <p:ext uri="{BB962C8B-B14F-4D97-AF65-F5344CB8AC3E}">
        <p14:creationId xmlns:p14="http://schemas.microsoft.com/office/powerpoint/2010/main" val="11197607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115733" y="1524754"/>
            <a:ext cx="8631764" cy="5131104"/>
          </a:xfrm>
          <a:prstGeom prst="rect">
            <a:avLst/>
          </a:prstGeom>
        </p:spPr>
      </p:pic>
      <p:sp>
        <p:nvSpPr>
          <p:cNvPr id="4" name="文字方塊 3"/>
          <p:cNvSpPr txBox="1"/>
          <p:nvPr/>
        </p:nvSpPr>
        <p:spPr>
          <a:xfrm>
            <a:off x="892918" y="151516"/>
            <a:ext cx="1084997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041E42"/>
                </a:solidFill>
                <a:latin typeface="+mj-ea"/>
                <a:ea typeface="+mj-ea"/>
                <a:cs typeface="Montserrat"/>
                <a:sym typeface="Montserrat"/>
              </a:rPr>
              <a:t>承攬商人員 點選</a:t>
            </a:r>
            <a:r>
              <a:rPr lang="en-US" altLang="zh-TW" b="1" dirty="0" smtClean="0">
                <a:solidFill>
                  <a:srgbClr val="041E42"/>
                </a:solidFill>
                <a:latin typeface="+mj-ea"/>
                <a:ea typeface="+mj-ea"/>
                <a:cs typeface="Montserrat"/>
                <a:sym typeface="Montserrat"/>
              </a:rPr>
              <a:t>[</a:t>
            </a:r>
            <a:r>
              <a:rPr lang="zh-TW" altLang="en-US" b="1" dirty="0" smtClean="0">
                <a:solidFill>
                  <a:srgbClr val="041E42"/>
                </a:solidFill>
                <a:latin typeface="+mj-ea"/>
                <a:ea typeface="+mj-ea"/>
                <a:cs typeface="Montserrat"/>
                <a:sym typeface="Montserrat"/>
              </a:rPr>
              <a:t>證照</a:t>
            </a:r>
            <a:r>
              <a:rPr lang="en-US" altLang="zh-TW" b="1" dirty="0" smtClean="0">
                <a:solidFill>
                  <a:srgbClr val="041E42"/>
                </a:solidFill>
                <a:latin typeface="+mj-ea"/>
                <a:ea typeface="+mj-ea"/>
                <a:cs typeface="Montserrat"/>
                <a:sym typeface="Montserrat"/>
              </a:rPr>
              <a:t>]</a:t>
            </a:r>
            <a:r>
              <a:rPr lang="zh-TW" altLang="en-US" b="1" dirty="0" smtClean="0">
                <a:solidFill>
                  <a:srgbClr val="041E42"/>
                </a:solidFill>
                <a:latin typeface="+mj-ea"/>
                <a:ea typeface="+mj-ea"/>
                <a:cs typeface="Montserrat"/>
                <a:sym typeface="Montserrat"/>
              </a:rPr>
              <a:t>選項</a:t>
            </a:r>
            <a:r>
              <a:rPr lang="zh-TW" altLang="en-US" b="1" dirty="0" smtClean="0">
                <a:solidFill>
                  <a:srgbClr val="041E42"/>
                </a:solidFill>
                <a:latin typeface="+mj-ea"/>
                <a:ea typeface="+mj-ea"/>
                <a:cs typeface="Montserrat"/>
                <a:sym typeface="Montserrat"/>
              </a:rPr>
              <a:t>，</a:t>
            </a:r>
            <a:endParaRPr lang="en-US" altLang="zh-TW" b="1" dirty="0" smtClean="0">
              <a:solidFill>
                <a:srgbClr val="041E42"/>
              </a:solidFill>
              <a:latin typeface="+mj-ea"/>
              <a:ea typeface="+mj-ea"/>
              <a:cs typeface="Montserrat"/>
              <a:sym typeface="Montserrat"/>
            </a:endParaRPr>
          </a:p>
          <a:p>
            <a:pPr hangingPunct="0"/>
            <a:endParaRPr lang="en-US" altLang="zh-TW" dirty="0" smtClean="0">
              <a:solidFill>
                <a:srgbClr val="041E42"/>
              </a:solidFill>
              <a:latin typeface="+mj-ea"/>
              <a:ea typeface="+mj-ea"/>
              <a:cs typeface="Montserrat"/>
              <a:sym typeface="Montserrat"/>
            </a:endParaRPr>
          </a:p>
          <a:p>
            <a:pPr hangingPunct="0"/>
            <a:r>
              <a:rPr lang="zh-TW" altLang="en-US" dirty="0" smtClean="0">
                <a:solidFill>
                  <a:srgbClr val="041E42"/>
                </a:solidFill>
                <a:latin typeface="+mj-ea"/>
                <a:ea typeface="+mj-ea"/>
                <a:cs typeface="Montserrat"/>
                <a:sym typeface="Montserrat"/>
              </a:rPr>
              <a:t>上傳</a:t>
            </a:r>
            <a:r>
              <a:rPr lang="en-US" altLang="zh-TW" b="1" dirty="0" smtClean="0">
                <a:solidFill>
                  <a:srgbClr val="FF0000"/>
                </a:solidFill>
                <a:latin typeface="+mj-ea"/>
                <a:ea typeface="+mj-ea"/>
              </a:rPr>
              <a:t>[</a:t>
            </a:r>
            <a:r>
              <a:rPr lang="zh-TW" altLang="en-US" b="1" dirty="0">
                <a:solidFill>
                  <a:srgbClr val="FF0000"/>
                </a:solidFill>
                <a:latin typeface="+mj-ea"/>
                <a:ea typeface="+mj-ea"/>
              </a:rPr>
              <a:t>奇菱適用</a:t>
            </a:r>
            <a:r>
              <a:rPr lang="en-US" altLang="zh-TW" b="1" dirty="0">
                <a:solidFill>
                  <a:srgbClr val="FF0000"/>
                </a:solidFill>
                <a:latin typeface="+mj-ea"/>
                <a:ea typeface="+mj-ea"/>
              </a:rPr>
              <a:t>] </a:t>
            </a:r>
            <a:r>
              <a:rPr lang="zh-TW" altLang="en-US" b="1" dirty="0">
                <a:solidFill>
                  <a:srgbClr val="FF0000"/>
                </a:solidFill>
                <a:latin typeface="+mj-ea"/>
                <a:ea typeface="+mj-ea"/>
              </a:rPr>
              <a:t>健康評量聲明書</a:t>
            </a:r>
            <a:r>
              <a:rPr lang="en-US" altLang="zh-TW" b="1" dirty="0">
                <a:solidFill>
                  <a:srgbClr val="FF0000"/>
                </a:solidFill>
                <a:latin typeface="+mj-ea"/>
                <a:ea typeface="+mj-ea"/>
              </a:rPr>
              <a:t>( </a:t>
            </a:r>
            <a:r>
              <a:rPr lang="zh-TW" altLang="en-US" b="1" dirty="0">
                <a:solidFill>
                  <a:srgbClr val="FF0000"/>
                </a:solidFill>
                <a:latin typeface="+mj-ea"/>
                <a:ea typeface="+mj-ea"/>
              </a:rPr>
              <a:t>既往病史</a:t>
            </a:r>
            <a:r>
              <a:rPr lang="en-US" altLang="zh-TW" b="1" dirty="0">
                <a:solidFill>
                  <a:srgbClr val="FF0000"/>
                </a:solidFill>
                <a:latin typeface="+mj-ea"/>
                <a:ea typeface="+mj-ea"/>
              </a:rPr>
              <a:t>)</a:t>
            </a:r>
            <a:r>
              <a:rPr lang="zh-TW" altLang="en-US" dirty="0" smtClean="0">
                <a:solidFill>
                  <a:srgbClr val="041E42"/>
                </a:solidFill>
                <a:latin typeface="+mj-ea"/>
                <a:ea typeface="+mj-ea"/>
                <a:cs typeface="Montserrat"/>
                <a:sym typeface="Montserrat"/>
              </a:rPr>
              <a:t>、</a:t>
            </a:r>
            <a:r>
              <a:rPr lang="en-US" altLang="zh-TW" b="1" dirty="0">
                <a:solidFill>
                  <a:srgbClr val="FF0000"/>
                </a:solidFill>
                <a:latin typeface="+mj-ea"/>
                <a:ea typeface="+mj-ea"/>
              </a:rPr>
              <a:t>[</a:t>
            </a:r>
            <a:r>
              <a:rPr lang="zh-TW" altLang="en-US" b="1" dirty="0">
                <a:solidFill>
                  <a:srgbClr val="FF0000"/>
                </a:solidFill>
                <a:latin typeface="+mj-ea"/>
                <a:ea typeface="+mj-ea"/>
              </a:rPr>
              <a:t>奇菱適用</a:t>
            </a:r>
            <a:r>
              <a:rPr lang="en-US" altLang="zh-TW" b="1" dirty="0">
                <a:solidFill>
                  <a:srgbClr val="FF0000"/>
                </a:solidFill>
                <a:latin typeface="+mj-ea"/>
                <a:ea typeface="+mj-ea"/>
              </a:rPr>
              <a:t>] </a:t>
            </a:r>
            <a:r>
              <a:rPr lang="zh-TW" altLang="en-US" b="1" dirty="0">
                <a:solidFill>
                  <a:srgbClr val="FF0000"/>
                </a:solidFill>
                <a:latin typeface="+mj-ea"/>
                <a:ea typeface="+mj-ea"/>
              </a:rPr>
              <a:t>新冠肺炎健康聲明</a:t>
            </a:r>
            <a:r>
              <a:rPr lang="zh-TW" altLang="en-US" b="1" dirty="0" smtClean="0">
                <a:solidFill>
                  <a:srgbClr val="FF0000"/>
                </a:solidFill>
                <a:latin typeface="+mj-ea"/>
                <a:ea typeface="+mj-ea"/>
              </a:rPr>
              <a:t>書</a:t>
            </a:r>
            <a:r>
              <a:rPr lang="zh-TW" altLang="en-US" dirty="0" smtClean="0">
                <a:solidFill>
                  <a:srgbClr val="041E42"/>
                </a:solidFill>
                <a:latin typeface="+mj-ea"/>
                <a:ea typeface="+mj-ea"/>
                <a:cs typeface="Montserrat"/>
                <a:sym typeface="Montserrat"/>
              </a:rPr>
              <a:t> </a:t>
            </a:r>
            <a:endParaRPr lang="en-US" altLang="zh-TW" dirty="0" smtClean="0">
              <a:solidFill>
                <a:srgbClr val="041E42"/>
              </a:solidFill>
              <a:latin typeface="+mj-ea"/>
              <a:ea typeface="+mj-ea"/>
              <a:cs typeface="Montserrat"/>
              <a:sym typeface="Montserrat"/>
            </a:endParaRPr>
          </a:p>
          <a:p>
            <a:pPr hangingPunct="0"/>
            <a:r>
              <a:rPr lang="zh-TW" altLang="en-US" dirty="0" smtClean="0">
                <a:solidFill>
                  <a:srgbClr val="041E42"/>
                </a:solidFill>
                <a:latin typeface="+mj-ea"/>
                <a:ea typeface="+mj-ea"/>
                <a:cs typeface="Montserrat"/>
                <a:sym typeface="Montserrat"/>
              </a:rPr>
              <a:t>才能</a:t>
            </a:r>
            <a:r>
              <a:rPr lang="zh-TW" altLang="en-US" dirty="0" smtClean="0">
                <a:solidFill>
                  <a:srgbClr val="041E42"/>
                </a:solidFill>
                <a:latin typeface="+mj-ea"/>
                <a:ea typeface="+mj-ea"/>
                <a:cs typeface="Montserrat"/>
                <a:sym typeface="Montserrat"/>
              </a:rPr>
              <a:t>參加 </a:t>
            </a:r>
            <a:r>
              <a:rPr lang="en-US" altLang="zh-TW" dirty="0" smtClean="0">
                <a:solidFill>
                  <a:srgbClr val="041E42"/>
                </a:solidFill>
                <a:latin typeface="+mj-ea"/>
                <a:ea typeface="+mj-ea"/>
                <a:cs typeface="Montserrat"/>
                <a:sym typeface="Montserrat"/>
              </a:rPr>
              <a:t>[</a:t>
            </a:r>
            <a:r>
              <a:rPr lang="zh-TW" altLang="en-US" dirty="0" smtClean="0">
                <a:solidFill>
                  <a:srgbClr val="041E42"/>
                </a:solidFill>
                <a:latin typeface="+mj-ea"/>
                <a:ea typeface="+mj-ea"/>
                <a:cs typeface="Montserrat"/>
                <a:sym typeface="Montserrat"/>
              </a:rPr>
              <a:t>安衛課程報名</a:t>
            </a:r>
            <a:r>
              <a:rPr lang="en-US" altLang="zh-TW" dirty="0" smtClean="0">
                <a:solidFill>
                  <a:srgbClr val="041E42"/>
                </a:solidFill>
                <a:latin typeface="+mj-ea"/>
                <a:ea typeface="+mj-ea"/>
                <a:cs typeface="Montserrat"/>
                <a:sym typeface="Montserrat"/>
              </a:rPr>
              <a:t>]</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pic>
        <p:nvPicPr>
          <p:cNvPr id="3" name="圖片 2"/>
          <p:cNvPicPr>
            <a:picLocks noChangeAspect="1"/>
          </p:cNvPicPr>
          <p:nvPr/>
        </p:nvPicPr>
        <p:blipFill>
          <a:blip r:embed="rId3"/>
          <a:stretch>
            <a:fillRect/>
          </a:stretch>
        </p:blipFill>
        <p:spPr>
          <a:xfrm>
            <a:off x="3335867" y="5477934"/>
            <a:ext cx="8381998" cy="37956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9" name="圓角矩形 8"/>
          <p:cNvSpPr/>
          <p:nvPr/>
        </p:nvSpPr>
        <p:spPr>
          <a:xfrm>
            <a:off x="9378286" y="5435601"/>
            <a:ext cx="595447" cy="448734"/>
          </a:xfrm>
          <a:prstGeom prst="roundRect">
            <a:avLst/>
          </a:prstGeom>
          <a:noFill/>
          <a:ln w="1905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6" name="矩形 5"/>
          <p:cNvSpPr/>
          <p:nvPr/>
        </p:nvSpPr>
        <p:spPr>
          <a:xfrm>
            <a:off x="571753" y="6619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⑦</a:t>
            </a:r>
            <a:endParaRPr lang="zh-TW" altLang="en-US" dirty="0"/>
          </a:p>
        </p:txBody>
      </p:sp>
      <p:sp>
        <p:nvSpPr>
          <p:cNvPr id="7" name="圓角矩形 6"/>
          <p:cNvSpPr/>
          <p:nvPr/>
        </p:nvSpPr>
        <p:spPr>
          <a:xfrm>
            <a:off x="2588019" y="93134"/>
            <a:ext cx="595447" cy="448734"/>
          </a:xfrm>
          <a:prstGeom prst="roundRect">
            <a:avLst/>
          </a:prstGeom>
          <a:noFill/>
          <a:ln w="1905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Tree>
    <p:extLst>
      <p:ext uri="{BB962C8B-B14F-4D97-AF65-F5344CB8AC3E}">
        <p14:creationId xmlns:p14="http://schemas.microsoft.com/office/powerpoint/2010/main" val="29665589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half" idx="13"/>
          </p:nvPr>
        </p:nvSpPr>
        <p:spPr>
          <a:xfrm>
            <a:off x="900229" y="1845658"/>
            <a:ext cx="9462974" cy="3208941"/>
          </a:xfrm>
        </p:spPr>
        <p:txBody>
          <a:bodyPr>
            <a:normAutofit lnSpcReduction="10000"/>
          </a:bodyPr>
          <a:lstStyle/>
          <a:p>
            <a:pPr marL="285750" indent="-285750">
              <a:buFont typeface="Wingdings" panose="05000000000000000000" pitchFamily="2" charset="2"/>
              <a:buChar char="u"/>
            </a:pPr>
            <a:r>
              <a:rPr lang="zh-TW" altLang="en-US" sz="2400" dirty="0" smtClean="0">
                <a:latin typeface="+mj-ea"/>
              </a:rPr>
              <a:t>廠商註冊申請</a:t>
            </a:r>
            <a:endParaRPr lang="en-US" altLang="zh-TW" sz="2400" dirty="0" smtClean="0">
              <a:latin typeface="+mj-ea"/>
            </a:endParaRPr>
          </a:p>
          <a:p>
            <a:pPr marL="285750" indent="-285750">
              <a:buFont typeface="Wingdings" panose="05000000000000000000" pitchFamily="2" charset="2"/>
              <a:buChar char="u"/>
            </a:pPr>
            <a:r>
              <a:rPr lang="zh-TW" altLang="en-US" sz="2400" dirty="0" smtClean="0">
                <a:latin typeface="+mj-ea"/>
              </a:rPr>
              <a:t>建立</a:t>
            </a:r>
            <a:r>
              <a:rPr lang="zh-TW" altLang="en-US" sz="2400" dirty="0">
                <a:latin typeface="+mj-ea"/>
              </a:rPr>
              <a:t>承攬商人員</a:t>
            </a:r>
            <a:r>
              <a:rPr lang="zh-TW" altLang="en-US" sz="2400" dirty="0" smtClean="0">
                <a:latin typeface="+mj-ea"/>
              </a:rPr>
              <a:t>資料管理</a:t>
            </a:r>
            <a:endParaRPr lang="en-US" altLang="zh-TW" sz="2400" dirty="0" smtClean="0">
              <a:latin typeface="+mj-ea"/>
            </a:endParaRPr>
          </a:p>
          <a:p>
            <a:pPr marL="285750" indent="-285750">
              <a:buFont typeface="Wingdings" panose="05000000000000000000" pitchFamily="2" charset="2"/>
              <a:buChar char="u"/>
            </a:pPr>
            <a:r>
              <a:rPr lang="zh-TW" altLang="en-US" sz="2400" dirty="0" smtClean="0">
                <a:latin typeface="+mj-ea"/>
                <a:sym typeface="Montserrat"/>
              </a:rPr>
              <a:t>安</a:t>
            </a:r>
            <a:r>
              <a:rPr lang="zh-TW" altLang="en-US" sz="2400" dirty="0">
                <a:latin typeface="+mj-ea"/>
                <a:sym typeface="Montserrat"/>
              </a:rPr>
              <a:t>衛課程</a:t>
            </a:r>
            <a:r>
              <a:rPr lang="zh-TW" altLang="en-US" sz="2400" dirty="0" smtClean="0">
                <a:latin typeface="+mj-ea"/>
                <a:sym typeface="Montserrat"/>
              </a:rPr>
              <a:t>報名</a:t>
            </a:r>
            <a:endParaRPr lang="en-US" altLang="zh-TW" sz="2400" dirty="0" smtClean="0">
              <a:latin typeface="+mj-ea"/>
              <a:sym typeface="Montserrat"/>
            </a:endParaRPr>
          </a:p>
          <a:p>
            <a:pPr marL="285750" indent="-285750">
              <a:buFont typeface="Wingdings" panose="05000000000000000000" pitchFamily="2" charset="2"/>
              <a:buChar char="u"/>
            </a:pPr>
            <a:r>
              <a:rPr lang="zh-TW" altLang="en-US" sz="2400" dirty="0" smtClean="0">
                <a:latin typeface="+mj-ea"/>
                <a:sym typeface="Montserrat"/>
              </a:rPr>
              <a:t>卡片申請資料管理</a:t>
            </a:r>
            <a:endParaRPr lang="en-US" altLang="zh-TW" sz="2400" dirty="0">
              <a:latin typeface="+mj-ea"/>
              <a:sym typeface="Montserrat"/>
            </a:endParaRPr>
          </a:p>
          <a:p>
            <a:pPr marL="285750" indent="-285750">
              <a:buFont typeface="Wingdings" panose="05000000000000000000" pitchFamily="2" charset="2"/>
              <a:buChar char="u"/>
            </a:pPr>
            <a:r>
              <a:rPr lang="zh-TW" altLang="zh-TW" sz="2400" dirty="0">
                <a:latin typeface="+mj-ea"/>
              </a:rPr>
              <a:t>工程安全會議</a:t>
            </a:r>
            <a:r>
              <a:rPr lang="en-US" altLang="zh-TW" sz="2400" dirty="0">
                <a:latin typeface="+mj-ea"/>
                <a:sym typeface="Wingdings" panose="05000000000000000000" pitchFamily="2" charset="2"/>
              </a:rPr>
              <a:t></a:t>
            </a:r>
            <a:r>
              <a:rPr lang="zh-TW" altLang="zh-TW" sz="2400" dirty="0">
                <a:latin typeface="+mj-ea"/>
                <a:sym typeface="Wingdings" panose="05000000000000000000" pitchFamily="2" charset="2"/>
              </a:rPr>
              <a:t>工程立案</a:t>
            </a:r>
            <a:r>
              <a:rPr lang="zh-TW" altLang="zh-TW" sz="2400" dirty="0" smtClean="0">
                <a:latin typeface="+mj-ea"/>
                <a:sym typeface="Wingdings" panose="05000000000000000000" pitchFamily="2" charset="2"/>
              </a:rPr>
              <a:t>申請</a:t>
            </a:r>
            <a:endParaRPr lang="en-US" altLang="zh-TW" sz="2400" dirty="0" smtClean="0">
              <a:latin typeface="+mj-ea"/>
              <a:sym typeface="Wingdings" panose="05000000000000000000" pitchFamily="2" charset="2"/>
            </a:endParaRPr>
          </a:p>
          <a:p>
            <a:pPr marL="285750" indent="-285750">
              <a:buFont typeface="Wingdings" panose="05000000000000000000" pitchFamily="2" charset="2"/>
              <a:buChar char="u"/>
            </a:pPr>
            <a:r>
              <a:rPr lang="zh-TW" altLang="zh-TW" sz="2400" dirty="0">
                <a:latin typeface="+mj-ea"/>
                <a:sym typeface="Wingdings" panose="05000000000000000000" pitchFamily="2" charset="2"/>
              </a:rPr>
              <a:t>每日施工</a:t>
            </a:r>
            <a:r>
              <a:rPr lang="zh-TW" altLang="zh-TW" sz="2400" dirty="0" smtClean="0">
                <a:latin typeface="+mj-ea"/>
                <a:sym typeface="Wingdings" panose="05000000000000000000" pitchFamily="2" charset="2"/>
              </a:rPr>
              <a:t>申請</a:t>
            </a:r>
            <a:endParaRPr lang="zh-TW" altLang="en-US" sz="2400" dirty="0">
              <a:latin typeface="+mj-ea"/>
            </a:endParaRPr>
          </a:p>
        </p:txBody>
      </p:sp>
      <p:sp>
        <p:nvSpPr>
          <p:cNvPr id="3" name="文字版面配置區 2"/>
          <p:cNvSpPr>
            <a:spLocks noGrp="1"/>
          </p:cNvSpPr>
          <p:nvPr>
            <p:ph type="body" sz="quarter" idx="1"/>
          </p:nvPr>
        </p:nvSpPr>
        <p:spPr/>
        <p:txBody>
          <a:bodyPr>
            <a:normAutofit/>
          </a:bodyPr>
          <a:lstStyle/>
          <a:p>
            <a:r>
              <a:rPr lang="zh-TW" altLang="en-US" sz="3200" dirty="0" smtClean="0"/>
              <a:t>大綱</a:t>
            </a:r>
            <a:endParaRPr lang="zh-TW" altLang="en-US" sz="3200" dirty="0"/>
          </a:p>
        </p:txBody>
      </p:sp>
    </p:spTree>
    <p:extLst>
      <p:ext uri="{BB962C8B-B14F-4D97-AF65-F5344CB8AC3E}">
        <p14:creationId xmlns:p14="http://schemas.microsoft.com/office/powerpoint/2010/main" val="221261715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946150" y="828146"/>
            <a:ext cx="10401300" cy="3305175"/>
          </a:xfrm>
          <a:prstGeom prst="rect">
            <a:avLst/>
          </a:prstGeom>
        </p:spPr>
      </p:pic>
      <p:sp>
        <p:nvSpPr>
          <p:cNvPr id="11" name="圓角矩形 10"/>
          <p:cNvSpPr/>
          <p:nvPr/>
        </p:nvSpPr>
        <p:spPr>
          <a:xfrm>
            <a:off x="1115606" y="1845733"/>
            <a:ext cx="5107393" cy="347133"/>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7" name="圓角矩形圖說文字 6"/>
          <p:cNvSpPr/>
          <p:nvPr/>
        </p:nvSpPr>
        <p:spPr>
          <a:xfrm>
            <a:off x="2667000" y="2244626"/>
            <a:ext cx="567267" cy="573820"/>
          </a:xfrm>
          <a:prstGeom prst="wedgeRoundRectCallout">
            <a:avLst>
              <a:gd name="adj1" fmla="val 129782"/>
              <a:gd name="adj2" fmla="val -3749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400" b="0" i="0" u="none" strike="noStrike" cap="none" spc="0" normalizeH="0" baseline="0" dirty="0" smtClean="0">
                <a:ln>
                  <a:noFill/>
                </a:ln>
                <a:solidFill>
                  <a:srgbClr val="041E42"/>
                </a:solidFill>
                <a:effectLst/>
                <a:uFillTx/>
                <a:latin typeface="+mj-ea"/>
                <a:ea typeface="+mj-ea"/>
                <a:cs typeface="Montserrat"/>
                <a:sym typeface="Montserrat"/>
              </a:rPr>
              <a:t>填寫日期</a:t>
            </a:r>
            <a:endParaRPr kumimoji="0" lang="zh-TW" altLang="en-US" sz="14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13" name="圓角矩形圖說文字 12"/>
          <p:cNvSpPr/>
          <p:nvPr/>
        </p:nvSpPr>
        <p:spPr>
          <a:xfrm>
            <a:off x="9677399" y="2478375"/>
            <a:ext cx="889001" cy="578880"/>
          </a:xfrm>
          <a:prstGeom prst="wedgeRoundRectCallout">
            <a:avLst>
              <a:gd name="adj1" fmla="val -72164"/>
              <a:gd name="adj2" fmla="val -69664"/>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400" b="0" i="0" u="none" strike="noStrike" cap="none" spc="0" normalizeH="0" baseline="0" dirty="0" smtClean="0">
                <a:ln>
                  <a:noFill/>
                </a:ln>
                <a:solidFill>
                  <a:srgbClr val="041E42"/>
                </a:solidFill>
                <a:effectLst/>
                <a:uFillTx/>
                <a:latin typeface="+mj-ea"/>
                <a:ea typeface="+mj-ea"/>
                <a:cs typeface="Montserrat"/>
                <a:sym typeface="Montserrat"/>
              </a:rPr>
              <a:t>有效期：</a:t>
            </a:r>
            <a:endParaRPr kumimoji="0" lang="en-US" altLang="zh-TW" sz="14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algn="l" defTabSz="914400" rtl="0" fontAlgn="auto" latinLnBrk="0" hangingPunct="0">
              <a:lnSpc>
                <a:spcPct val="100000"/>
              </a:lnSpc>
              <a:spcBef>
                <a:spcPts val="0"/>
              </a:spcBef>
              <a:spcAft>
                <a:spcPts val="0"/>
              </a:spcAft>
              <a:buClrTx/>
              <a:buSzTx/>
              <a:buFontTx/>
              <a:buNone/>
              <a:tabLst/>
            </a:pPr>
            <a:r>
              <a:rPr lang="zh-TW" altLang="en-US" sz="1400" dirty="0">
                <a:solidFill>
                  <a:srgbClr val="041E42"/>
                </a:solidFill>
                <a:latin typeface="+mj-ea"/>
                <a:ea typeface="+mj-ea"/>
                <a:cs typeface="Montserrat"/>
                <a:sym typeface="Montserrat"/>
              </a:rPr>
              <a:t>一年</a:t>
            </a:r>
            <a:endParaRPr kumimoji="0" lang="zh-TW" altLang="en-US" sz="14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16" name="文字方塊 15"/>
          <p:cNvSpPr txBox="1"/>
          <p:nvPr/>
        </p:nvSpPr>
        <p:spPr>
          <a:xfrm>
            <a:off x="1062251" y="143049"/>
            <a:ext cx="1084997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041E42"/>
                </a:solidFill>
                <a:latin typeface="+mj-ea"/>
                <a:ea typeface="+mj-ea"/>
                <a:cs typeface="Montserrat"/>
                <a:sym typeface="Montserrat"/>
              </a:rPr>
              <a:t>上傳</a:t>
            </a:r>
            <a:r>
              <a:rPr lang="en-US" altLang="zh-TW" b="1" dirty="0" smtClean="0">
                <a:solidFill>
                  <a:srgbClr val="FF0000"/>
                </a:solidFill>
                <a:latin typeface="+mj-ea"/>
                <a:ea typeface="+mj-ea"/>
              </a:rPr>
              <a:t>[</a:t>
            </a:r>
            <a:r>
              <a:rPr lang="zh-TW" altLang="en-US" b="1" dirty="0">
                <a:solidFill>
                  <a:srgbClr val="FF0000"/>
                </a:solidFill>
                <a:latin typeface="+mj-ea"/>
                <a:ea typeface="+mj-ea"/>
              </a:rPr>
              <a:t>奇菱適用</a:t>
            </a:r>
            <a:r>
              <a:rPr lang="en-US" altLang="zh-TW" b="1" dirty="0">
                <a:solidFill>
                  <a:srgbClr val="FF0000"/>
                </a:solidFill>
                <a:latin typeface="+mj-ea"/>
                <a:ea typeface="+mj-ea"/>
              </a:rPr>
              <a:t>] </a:t>
            </a:r>
            <a:r>
              <a:rPr lang="zh-TW" altLang="en-US" b="1" dirty="0">
                <a:solidFill>
                  <a:srgbClr val="FF0000"/>
                </a:solidFill>
                <a:latin typeface="+mj-ea"/>
                <a:ea typeface="+mj-ea"/>
              </a:rPr>
              <a:t>健康評量聲明書</a:t>
            </a:r>
            <a:r>
              <a:rPr lang="en-US" altLang="zh-TW" b="1" dirty="0">
                <a:solidFill>
                  <a:srgbClr val="FF0000"/>
                </a:solidFill>
                <a:latin typeface="+mj-ea"/>
                <a:ea typeface="+mj-ea"/>
              </a:rPr>
              <a:t>( </a:t>
            </a:r>
            <a:r>
              <a:rPr lang="zh-TW" altLang="en-US" b="1" dirty="0">
                <a:solidFill>
                  <a:srgbClr val="FF0000"/>
                </a:solidFill>
                <a:latin typeface="+mj-ea"/>
                <a:ea typeface="+mj-ea"/>
              </a:rPr>
              <a:t>既往病史</a:t>
            </a:r>
            <a:r>
              <a:rPr lang="en-US" altLang="zh-TW" b="1" dirty="0">
                <a:solidFill>
                  <a:srgbClr val="FF0000"/>
                </a:solidFill>
                <a:latin typeface="+mj-ea"/>
                <a:ea typeface="+mj-ea"/>
              </a:rPr>
              <a:t>)</a:t>
            </a:r>
            <a:r>
              <a:rPr lang="zh-TW" altLang="en-US" dirty="0" smtClean="0">
                <a:solidFill>
                  <a:srgbClr val="041E42"/>
                </a:solidFill>
                <a:latin typeface="+mj-ea"/>
                <a:ea typeface="+mj-ea"/>
                <a:cs typeface="Montserrat"/>
                <a:sym typeface="Montserrat"/>
              </a:rPr>
              <a:t>、</a:t>
            </a:r>
            <a:r>
              <a:rPr lang="en-US" altLang="zh-TW" b="1" dirty="0">
                <a:solidFill>
                  <a:srgbClr val="FF0000"/>
                </a:solidFill>
                <a:latin typeface="+mj-ea"/>
                <a:ea typeface="+mj-ea"/>
              </a:rPr>
              <a:t>[</a:t>
            </a:r>
            <a:r>
              <a:rPr lang="zh-TW" altLang="en-US" b="1" dirty="0">
                <a:solidFill>
                  <a:srgbClr val="FF0000"/>
                </a:solidFill>
                <a:latin typeface="+mj-ea"/>
                <a:ea typeface="+mj-ea"/>
              </a:rPr>
              <a:t>奇菱適用</a:t>
            </a:r>
            <a:r>
              <a:rPr lang="en-US" altLang="zh-TW" b="1" dirty="0">
                <a:solidFill>
                  <a:srgbClr val="FF0000"/>
                </a:solidFill>
                <a:latin typeface="+mj-ea"/>
                <a:ea typeface="+mj-ea"/>
              </a:rPr>
              <a:t>] </a:t>
            </a:r>
            <a:r>
              <a:rPr lang="zh-TW" altLang="en-US" b="1" dirty="0">
                <a:solidFill>
                  <a:srgbClr val="FF0000"/>
                </a:solidFill>
                <a:latin typeface="+mj-ea"/>
                <a:ea typeface="+mj-ea"/>
              </a:rPr>
              <a:t>新冠肺炎健康聲明</a:t>
            </a:r>
            <a:r>
              <a:rPr lang="zh-TW" altLang="en-US" b="1" dirty="0" smtClean="0">
                <a:solidFill>
                  <a:srgbClr val="FF0000"/>
                </a:solidFill>
                <a:latin typeface="+mj-ea"/>
                <a:ea typeface="+mj-ea"/>
              </a:rPr>
              <a:t>書</a:t>
            </a:r>
            <a:r>
              <a:rPr lang="zh-TW" altLang="en-US" dirty="0" smtClean="0">
                <a:solidFill>
                  <a:srgbClr val="041E42"/>
                </a:solidFill>
                <a:latin typeface="+mj-ea"/>
                <a:ea typeface="+mj-ea"/>
                <a:cs typeface="Montserrat"/>
                <a:sym typeface="Montserrat"/>
              </a:rPr>
              <a:t> </a:t>
            </a:r>
            <a:endParaRPr lang="en-US" altLang="zh-TW" dirty="0" smtClean="0">
              <a:solidFill>
                <a:srgbClr val="041E42"/>
              </a:solidFill>
              <a:latin typeface="+mj-ea"/>
              <a:ea typeface="+mj-ea"/>
              <a:cs typeface="Montserrat"/>
              <a:sym typeface="Montserrat"/>
            </a:endParaRPr>
          </a:p>
          <a:p>
            <a:pPr hangingPunct="0"/>
            <a:r>
              <a:rPr lang="zh-TW" altLang="en-US" dirty="0" smtClean="0">
                <a:solidFill>
                  <a:srgbClr val="041E42"/>
                </a:solidFill>
                <a:latin typeface="+mj-ea"/>
                <a:ea typeface="+mj-ea"/>
                <a:cs typeface="Montserrat"/>
                <a:sym typeface="Montserrat"/>
              </a:rPr>
              <a:t>才能</a:t>
            </a:r>
            <a:r>
              <a:rPr lang="zh-TW" altLang="en-US" dirty="0" smtClean="0">
                <a:solidFill>
                  <a:srgbClr val="041E42"/>
                </a:solidFill>
                <a:latin typeface="+mj-ea"/>
                <a:ea typeface="+mj-ea"/>
                <a:cs typeface="Montserrat"/>
                <a:sym typeface="Montserrat"/>
              </a:rPr>
              <a:t>參加 </a:t>
            </a:r>
            <a:r>
              <a:rPr lang="en-US" altLang="zh-TW" dirty="0" smtClean="0">
                <a:solidFill>
                  <a:srgbClr val="041E42"/>
                </a:solidFill>
                <a:latin typeface="+mj-ea"/>
                <a:ea typeface="+mj-ea"/>
                <a:cs typeface="Montserrat"/>
                <a:sym typeface="Montserrat"/>
              </a:rPr>
              <a:t>[</a:t>
            </a:r>
            <a:r>
              <a:rPr lang="zh-TW" altLang="en-US" dirty="0" smtClean="0">
                <a:solidFill>
                  <a:srgbClr val="041E42"/>
                </a:solidFill>
                <a:latin typeface="+mj-ea"/>
                <a:ea typeface="+mj-ea"/>
                <a:cs typeface="Montserrat"/>
                <a:sym typeface="Montserrat"/>
              </a:rPr>
              <a:t>安衛課程報名</a:t>
            </a:r>
            <a:r>
              <a:rPr lang="en-US" altLang="zh-TW" dirty="0" smtClean="0">
                <a:solidFill>
                  <a:srgbClr val="041E42"/>
                </a:solidFill>
                <a:latin typeface="+mj-ea"/>
                <a:ea typeface="+mj-ea"/>
                <a:cs typeface="Montserrat"/>
                <a:sym typeface="Montserrat"/>
              </a:rPr>
              <a:t>]</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pic>
        <p:nvPicPr>
          <p:cNvPr id="3" name="圖片 2"/>
          <p:cNvPicPr>
            <a:picLocks noChangeAspect="1"/>
          </p:cNvPicPr>
          <p:nvPr/>
        </p:nvPicPr>
        <p:blipFill>
          <a:blip r:embed="rId3"/>
          <a:stretch>
            <a:fillRect/>
          </a:stretch>
        </p:blipFill>
        <p:spPr>
          <a:xfrm>
            <a:off x="1086682" y="3350017"/>
            <a:ext cx="10277475" cy="2514600"/>
          </a:xfrm>
          <a:prstGeom prst="rect">
            <a:avLst/>
          </a:prstGeom>
        </p:spPr>
      </p:pic>
      <p:sp>
        <p:nvSpPr>
          <p:cNvPr id="17" name="矩形 16"/>
          <p:cNvSpPr/>
          <p:nvPr/>
        </p:nvSpPr>
        <p:spPr>
          <a:xfrm>
            <a:off x="631019" y="238665"/>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⑦</a:t>
            </a:r>
            <a:endParaRPr lang="zh-TW" altLang="en-US" dirty="0"/>
          </a:p>
        </p:txBody>
      </p:sp>
      <p:sp>
        <p:nvSpPr>
          <p:cNvPr id="15" name="圓角矩形 14"/>
          <p:cNvSpPr/>
          <p:nvPr/>
        </p:nvSpPr>
        <p:spPr>
          <a:xfrm>
            <a:off x="1101427" y="3616839"/>
            <a:ext cx="5125202" cy="347133"/>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pic>
        <p:nvPicPr>
          <p:cNvPr id="18" name="圖片 17"/>
          <p:cNvPicPr>
            <a:picLocks noChangeAspect="1"/>
          </p:cNvPicPr>
          <p:nvPr/>
        </p:nvPicPr>
        <p:blipFill rotWithShape="1">
          <a:blip r:embed="rId4"/>
          <a:srcRect b="18087"/>
          <a:stretch/>
        </p:blipFill>
        <p:spPr>
          <a:xfrm>
            <a:off x="3161211" y="4910750"/>
            <a:ext cx="8084004" cy="1834039"/>
          </a:xfrm>
          <a:prstGeom prst="rect">
            <a:avLst/>
          </a:prstGeom>
        </p:spPr>
      </p:pic>
      <p:sp>
        <p:nvSpPr>
          <p:cNvPr id="19" name="圓角矩形 18"/>
          <p:cNvSpPr/>
          <p:nvPr/>
        </p:nvSpPr>
        <p:spPr>
          <a:xfrm>
            <a:off x="3173428" y="5904442"/>
            <a:ext cx="2495853" cy="853410"/>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微軟正黑體" panose="020B0604030504040204" pitchFamily="34" charset="-120"/>
              <a:ea typeface="微軟正黑體" panose="020B0604030504040204" pitchFamily="34" charset="-120"/>
              <a:cs typeface="Montserrat"/>
              <a:sym typeface="Montserrat"/>
            </a:endParaRPr>
          </a:p>
        </p:txBody>
      </p:sp>
      <p:sp>
        <p:nvSpPr>
          <p:cNvPr id="20" name="矩形 19"/>
          <p:cNvSpPr/>
          <p:nvPr/>
        </p:nvSpPr>
        <p:spPr>
          <a:xfrm>
            <a:off x="6709602" y="4976129"/>
            <a:ext cx="3610055" cy="369332"/>
          </a:xfrm>
          <a:prstGeom prst="rect">
            <a:avLst/>
          </a:prstGeom>
          <a:ln w="28575">
            <a:solidFill>
              <a:srgbClr val="FFC000"/>
            </a:solidFill>
            <a:prstDash val="sysDash"/>
          </a:ln>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⑧ </a:t>
            </a:r>
            <a:r>
              <a:rPr lang="zh-TW" altLang="en-US" b="1" dirty="0" smtClean="0">
                <a:solidFill>
                  <a:srgbClr val="FF0000"/>
                </a:solidFill>
                <a:latin typeface="+mj-ea"/>
                <a:ea typeface="+mj-ea"/>
              </a:rPr>
              <a:t>每一位人員基本要有這</a:t>
            </a:r>
            <a:r>
              <a:rPr lang="en-US" altLang="zh-TW" b="1" dirty="0" smtClean="0">
                <a:solidFill>
                  <a:srgbClr val="FF0000"/>
                </a:solidFill>
                <a:latin typeface="+mj-ea"/>
                <a:ea typeface="+mj-ea"/>
              </a:rPr>
              <a:t>2</a:t>
            </a:r>
            <a:r>
              <a:rPr lang="zh-TW" altLang="en-US" b="1" dirty="0" smtClean="0">
                <a:solidFill>
                  <a:srgbClr val="FF0000"/>
                </a:solidFill>
                <a:latin typeface="+mj-ea"/>
                <a:ea typeface="+mj-ea"/>
              </a:rPr>
              <a:t>張證照</a:t>
            </a:r>
            <a:endParaRPr lang="zh-TW" altLang="en-US" dirty="0">
              <a:latin typeface="+mj-ea"/>
              <a:ea typeface="+mj-ea"/>
            </a:endParaRPr>
          </a:p>
        </p:txBody>
      </p:sp>
    </p:spTree>
    <p:extLst>
      <p:ext uri="{BB962C8B-B14F-4D97-AF65-F5344CB8AC3E}">
        <p14:creationId xmlns:p14="http://schemas.microsoft.com/office/powerpoint/2010/main" val="38035615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單一角落矩形 7"/>
          <p:cNvSpPr/>
          <p:nvPr/>
        </p:nvSpPr>
        <p:spPr>
          <a:xfrm>
            <a:off x="9344026" y="144007"/>
            <a:ext cx="2400300" cy="702586"/>
          </a:xfrm>
          <a:prstGeom prst="snip1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FF0000"/>
                </a:solidFill>
                <a:effectLst/>
                <a:uFillTx/>
                <a:latin typeface="+mj-ea"/>
                <a:ea typeface="+mj-ea"/>
                <a:cs typeface="Montserrat"/>
                <a:sym typeface="Montserrat"/>
              </a:rPr>
              <a:t>電子檔放在公告區，請自行下載列印使用</a:t>
            </a:r>
            <a:endParaRPr kumimoji="0" lang="zh-TW" altLang="en-US" sz="1800" b="0" i="0" u="none" strike="noStrike" cap="none" spc="0" normalizeH="0" baseline="0" dirty="0">
              <a:ln>
                <a:noFill/>
              </a:ln>
              <a:solidFill>
                <a:srgbClr val="FF0000"/>
              </a:solidFill>
              <a:effectLst/>
              <a:uFillTx/>
              <a:latin typeface="+mj-ea"/>
              <a:ea typeface="+mj-ea"/>
              <a:cs typeface="Montserrat"/>
              <a:sym typeface="Montserrat"/>
            </a:endParaRPr>
          </a:p>
        </p:txBody>
      </p:sp>
      <p:pic>
        <p:nvPicPr>
          <p:cNvPr id="9" name="圖片 8"/>
          <p:cNvPicPr>
            <a:picLocks noChangeAspect="1"/>
          </p:cNvPicPr>
          <p:nvPr/>
        </p:nvPicPr>
        <p:blipFill>
          <a:blip r:embed="rId2"/>
          <a:stretch>
            <a:fillRect/>
          </a:stretch>
        </p:blipFill>
        <p:spPr>
          <a:xfrm>
            <a:off x="1062446" y="553574"/>
            <a:ext cx="3747394" cy="5712243"/>
          </a:xfrm>
          <a:prstGeom prst="rect">
            <a:avLst/>
          </a:prstGeom>
          <a:ln>
            <a:noFill/>
          </a:ln>
          <a:effectLst>
            <a:outerShdw blurRad="190500" algn="tl" rotWithShape="0">
              <a:srgbClr val="000000">
                <a:alpha val="70000"/>
              </a:srgbClr>
            </a:outerShdw>
          </a:effectLst>
        </p:spPr>
      </p:pic>
      <p:pic>
        <p:nvPicPr>
          <p:cNvPr id="10" name="圖片 9"/>
          <p:cNvPicPr>
            <a:picLocks noChangeAspect="1"/>
          </p:cNvPicPr>
          <p:nvPr/>
        </p:nvPicPr>
        <p:blipFill>
          <a:blip r:embed="rId3"/>
          <a:stretch>
            <a:fillRect/>
          </a:stretch>
        </p:blipFill>
        <p:spPr>
          <a:xfrm>
            <a:off x="5532577" y="931817"/>
            <a:ext cx="4179519" cy="5926183"/>
          </a:xfrm>
          <a:prstGeom prst="rect">
            <a:avLst/>
          </a:prstGeom>
          <a:ln>
            <a:noFill/>
          </a:ln>
          <a:effectLst>
            <a:outerShdw blurRad="190500" algn="tl" rotWithShape="0">
              <a:srgbClr val="000000">
                <a:alpha val="70000"/>
              </a:srgbClr>
            </a:outerShdw>
          </a:effectLst>
        </p:spPr>
      </p:pic>
      <p:sp>
        <p:nvSpPr>
          <p:cNvPr id="11" name="矩形 10"/>
          <p:cNvSpPr/>
          <p:nvPr/>
        </p:nvSpPr>
        <p:spPr>
          <a:xfrm>
            <a:off x="766353" y="110087"/>
            <a:ext cx="4119155" cy="369332"/>
          </a:xfrm>
          <a:prstGeom prst="rect">
            <a:avLst/>
          </a:prstGeom>
        </p:spPr>
        <p:txBody>
          <a:bodyPr wrap="square">
            <a:spAutoFit/>
          </a:bodyPr>
          <a:lstStyle/>
          <a:p>
            <a:pPr hangingPunct="0"/>
            <a:r>
              <a:rPr lang="en-US" altLang="zh-TW" b="1" dirty="0">
                <a:solidFill>
                  <a:srgbClr val="0070C0"/>
                </a:solidFill>
                <a:latin typeface="+mj-ea"/>
                <a:ea typeface="+mj-ea"/>
              </a:rPr>
              <a:t>[</a:t>
            </a:r>
            <a:r>
              <a:rPr lang="zh-TW" altLang="en-US" b="1" dirty="0">
                <a:solidFill>
                  <a:srgbClr val="0070C0"/>
                </a:solidFill>
                <a:latin typeface="+mj-ea"/>
                <a:ea typeface="+mj-ea"/>
              </a:rPr>
              <a:t>奇菱適用</a:t>
            </a:r>
            <a:r>
              <a:rPr lang="en-US" altLang="zh-TW" b="1" dirty="0">
                <a:solidFill>
                  <a:srgbClr val="0070C0"/>
                </a:solidFill>
                <a:latin typeface="+mj-ea"/>
                <a:ea typeface="+mj-ea"/>
              </a:rPr>
              <a:t>] </a:t>
            </a:r>
            <a:r>
              <a:rPr lang="zh-TW" altLang="en-US" b="1" dirty="0">
                <a:solidFill>
                  <a:srgbClr val="0070C0"/>
                </a:solidFill>
                <a:latin typeface="+mj-ea"/>
                <a:ea typeface="+mj-ea"/>
              </a:rPr>
              <a:t>健康評量聲明書</a:t>
            </a:r>
            <a:r>
              <a:rPr lang="en-US" altLang="zh-TW" b="1" dirty="0">
                <a:solidFill>
                  <a:srgbClr val="0070C0"/>
                </a:solidFill>
                <a:latin typeface="+mj-ea"/>
                <a:ea typeface="+mj-ea"/>
              </a:rPr>
              <a:t>( </a:t>
            </a:r>
            <a:r>
              <a:rPr lang="zh-TW" altLang="en-US" b="1" dirty="0">
                <a:solidFill>
                  <a:srgbClr val="0070C0"/>
                </a:solidFill>
                <a:latin typeface="+mj-ea"/>
                <a:ea typeface="+mj-ea"/>
              </a:rPr>
              <a:t>既往病史</a:t>
            </a:r>
            <a:r>
              <a:rPr lang="en-US" altLang="zh-TW" b="1" dirty="0">
                <a:solidFill>
                  <a:srgbClr val="0070C0"/>
                </a:solidFill>
                <a:latin typeface="+mj-ea"/>
                <a:ea typeface="+mj-ea"/>
              </a:rPr>
              <a:t>)</a:t>
            </a:r>
            <a:endParaRPr lang="en-US" altLang="zh-TW" b="1" dirty="0">
              <a:solidFill>
                <a:srgbClr val="0070C0"/>
              </a:solidFill>
              <a:latin typeface="+mj-ea"/>
              <a:ea typeface="+mj-ea"/>
              <a:sym typeface="Montserrat"/>
            </a:endParaRPr>
          </a:p>
        </p:txBody>
      </p:sp>
      <p:sp>
        <p:nvSpPr>
          <p:cNvPr id="12" name="矩形 11"/>
          <p:cNvSpPr/>
          <p:nvPr/>
        </p:nvSpPr>
        <p:spPr>
          <a:xfrm>
            <a:off x="5590903" y="493264"/>
            <a:ext cx="3431177" cy="369332"/>
          </a:xfrm>
          <a:prstGeom prst="rect">
            <a:avLst/>
          </a:prstGeom>
        </p:spPr>
        <p:txBody>
          <a:bodyPr wrap="square">
            <a:spAutoFit/>
          </a:bodyPr>
          <a:lstStyle/>
          <a:p>
            <a:pPr hangingPunct="0"/>
            <a:r>
              <a:rPr lang="en-US" altLang="zh-TW" b="1" dirty="0" smtClean="0">
                <a:solidFill>
                  <a:srgbClr val="0070C0"/>
                </a:solidFill>
                <a:latin typeface="+mj-ea"/>
                <a:ea typeface="+mj-ea"/>
              </a:rPr>
              <a:t>[</a:t>
            </a:r>
            <a:r>
              <a:rPr lang="zh-TW" altLang="en-US" b="1" dirty="0" smtClean="0">
                <a:solidFill>
                  <a:srgbClr val="0070C0"/>
                </a:solidFill>
                <a:latin typeface="+mj-ea"/>
                <a:ea typeface="+mj-ea"/>
              </a:rPr>
              <a:t>奇</a:t>
            </a:r>
            <a:r>
              <a:rPr lang="zh-TW" altLang="en-US" b="1" dirty="0">
                <a:solidFill>
                  <a:srgbClr val="0070C0"/>
                </a:solidFill>
                <a:latin typeface="+mj-ea"/>
                <a:ea typeface="+mj-ea"/>
              </a:rPr>
              <a:t>菱適用</a:t>
            </a:r>
            <a:r>
              <a:rPr lang="en-US" altLang="zh-TW" b="1" dirty="0">
                <a:solidFill>
                  <a:srgbClr val="0070C0"/>
                </a:solidFill>
                <a:latin typeface="+mj-ea"/>
                <a:ea typeface="+mj-ea"/>
              </a:rPr>
              <a:t>] </a:t>
            </a:r>
            <a:r>
              <a:rPr lang="zh-TW" altLang="en-US" b="1" dirty="0">
                <a:solidFill>
                  <a:srgbClr val="0070C0"/>
                </a:solidFill>
                <a:latin typeface="+mj-ea"/>
                <a:ea typeface="+mj-ea"/>
              </a:rPr>
              <a:t>新冠肺炎健康聲明書</a:t>
            </a:r>
            <a:r>
              <a:rPr lang="zh-TW" altLang="en-US" dirty="0">
                <a:solidFill>
                  <a:srgbClr val="0070C0"/>
                </a:solidFill>
                <a:latin typeface="+mj-ea"/>
                <a:ea typeface="+mj-ea"/>
                <a:cs typeface="Montserrat"/>
                <a:sym typeface="Montserrat"/>
              </a:rPr>
              <a:t> </a:t>
            </a:r>
            <a:endParaRPr lang="en-US" altLang="zh-TW" dirty="0">
              <a:solidFill>
                <a:srgbClr val="0070C0"/>
              </a:solidFill>
              <a:latin typeface="+mj-ea"/>
              <a:ea typeface="+mj-ea"/>
              <a:cs typeface="Montserrat"/>
              <a:sym typeface="Montserrat"/>
            </a:endParaRPr>
          </a:p>
        </p:txBody>
      </p:sp>
    </p:spTree>
    <p:extLst>
      <p:ext uri="{BB962C8B-B14F-4D97-AF65-F5344CB8AC3E}">
        <p14:creationId xmlns:p14="http://schemas.microsoft.com/office/powerpoint/2010/main" val="411952572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a:xfrm>
            <a:off x="504825" y="1691642"/>
            <a:ext cx="6627495" cy="2248346"/>
          </a:xfrm>
        </p:spPr>
        <p:txBody>
          <a:bodyPr>
            <a:noAutofit/>
          </a:bodyPr>
          <a:lstStyle/>
          <a:p>
            <a:endParaRPr lang="en-US" altLang="zh-TW" dirty="0" smtClean="0">
              <a:latin typeface="+mj-ea"/>
            </a:endParaRPr>
          </a:p>
          <a:p>
            <a:r>
              <a:rPr lang="zh-TW" altLang="en-US" dirty="0" smtClean="0">
                <a:latin typeface="+mj-ea"/>
                <a:sym typeface="Montserrat"/>
              </a:rPr>
              <a:t>承攬</a:t>
            </a:r>
            <a:r>
              <a:rPr lang="zh-TW" altLang="en-US" dirty="0">
                <a:latin typeface="+mj-ea"/>
                <a:sym typeface="Montserrat"/>
              </a:rPr>
              <a:t>商人員參加 </a:t>
            </a:r>
            <a:endParaRPr lang="en-US" altLang="zh-TW" dirty="0" smtClean="0">
              <a:latin typeface="+mj-ea"/>
              <a:sym typeface="Montserrat"/>
            </a:endParaRPr>
          </a:p>
          <a:p>
            <a:r>
              <a:rPr lang="en-US" altLang="zh-TW" dirty="0" smtClean="0">
                <a:latin typeface="+mj-ea"/>
                <a:sym typeface="Montserrat"/>
              </a:rPr>
              <a:t>[</a:t>
            </a:r>
            <a:r>
              <a:rPr lang="zh-TW" altLang="en-US" dirty="0">
                <a:latin typeface="+mj-ea"/>
                <a:sym typeface="Montserrat"/>
              </a:rPr>
              <a:t>安衛課程報名</a:t>
            </a:r>
            <a:r>
              <a:rPr lang="en-US" altLang="zh-TW" dirty="0">
                <a:latin typeface="+mj-ea"/>
                <a:sym typeface="Montserrat"/>
              </a:rPr>
              <a:t>]</a:t>
            </a:r>
            <a:endParaRPr lang="zh-TW" altLang="en-US" dirty="0">
              <a:latin typeface="+mj-ea"/>
              <a:sym typeface="Montserrat"/>
            </a:endParaRPr>
          </a:p>
          <a:p>
            <a:endParaRPr lang="zh-TW" altLang="en-US" dirty="0">
              <a:latin typeface="+mj-ea"/>
            </a:endParaRPr>
          </a:p>
          <a:p>
            <a:endParaRPr lang="zh-TW" altLang="en-US" dirty="0">
              <a:latin typeface="+mj-ea"/>
            </a:endParaRPr>
          </a:p>
        </p:txBody>
      </p:sp>
    </p:spTree>
    <p:extLst>
      <p:ext uri="{BB962C8B-B14F-4D97-AF65-F5344CB8AC3E}">
        <p14:creationId xmlns:p14="http://schemas.microsoft.com/office/powerpoint/2010/main" val="252937372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8650" y="267385"/>
            <a:ext cx="9191625" cy="707886"/>
          </a:xfrm>
          <a:prstGeom prst="rect">
            <a:avLst/>
          </a:prstGeom>
          <a:solidFill>
            <a:srgbClr val="FFFF00"/>
          </a:solidFill>
        </p:spPr>
        <p:txBody>
          <a:bodyPr wrap="square">
            <a:spAutoFit/>
          </a:bodyPr>
          <a:lstStyle/>
          <a:p>
            <a:pPr marL="1524000" indent="-1524000"/>
            <a:r>
              <a:rPr lang="zh-TW" altLang="en-US" sz="2000" dirty="0">
                <a:latin typeface="+mj-ea"/>
                <a:ea typeface="+mj-ea"/>
              </a:rPr>
              <a:t>【防疫通告】承攬人員入廠相關重要規定_自1/25 (二) 起承攬商教室課程取消，改用Teams會議上課。</a:t>
            </a:r>
          </a:p>
        </p:txBody>
      </p:sp>
      <p:pic>
        <p:nvPicPr>
          <p:cNvPr id="4" name="圖片 3"/>
          <p:cNvPicPr>
            <a:picLocks noChangeAspect="1"/>
          </p:cNvPicPr>
          <p:nvPr/>
        </p:nvPicPr>
        <p:blipFill>
          <a:blip r:embed="rId2"/>
          <a:stretch>
            <a:fillRect/>
          </a:stretch>
        </p:blipFill>
        <p:spPr>
          <a:xfrm>
            <a:off x="599017" y="1041929"/>
            <a:ext cx="11468100" cy="2505075"/>
          </a:xfrm>
          <a:prstGeom prst="rect">
            <a:avLst/>
          </a:prstGeom>
        </p:spPr>
      </p:pic>
      <p:pic>
        <p:nvPicPr>
          <p:cNvPr id="2" name="圖片 1"/>
          <p:cNvPicPr>
            <a:picLocks noChangeAspect="1"/>
          </p:cNvPicPr>
          <p:nvPr/>
        </p:nvPicPr>
        <p:blipFill>
          <a:blip r:embed="rId3"/>
          <a:stretch>
            <a:fillRect/>
          </a:stretch>
        </p:blipFill>
        <p:spPr>
          <a:xfrm>
            <a:off x="2650067" y="3108224"/>
            <a:ext cx="6389158" cy="3681513"/>
          </a:xfrm>
          <a:prstGeom prst="rect">
            <a:avLst/>
          </a:prstGeom>
          <a:ln w="28575">
            <a:solidFill>
              <a:srgbClr val="FF0000"/>
            </a:solidFill>
          </a:ln>
        </p:spPr>
      </p:pic>
      <p:pic>
        <p:nvPicPr>
          <p:cNvPr id="6" name="圖片 5"/>
          <p:cNvPicPr>
            <a:picLocks noChangeAspect="1"/>
          </p:cNvPicPr>
          <p:nvPr/>
        </p:nvPicPr>
        <p:blipFill>
          <a:blip r:embed="rId4"/>
          <a:stretch>
            <a:fillRect/>
          </a:stretch>
        </p:blipFill>
        <p:spPr>
          <a:xfrm>
            <a:off x="9250811" y="3505200"/>
            <a:ext cx="2370746" cy="3269720"/>
          </a:xfrm>
          <a:prstGeom prst="rect">
            <a:avLst/>
          </a:prstGeom>
          <a:ln w="28575">
            <a:solidFill>
              <a:srgbClr val="FF0000"/>
            </a:solidFill>
          </a:ln>
        </p:spPr>
      </p:pic>
      <p:pic>
        <p:nvPicPr>
          <p:cNvPr id="7" name="圖片 6"/>
          <p:cNvPicPr>
            <a:picLocks noChangeAspect="1"/>
          </p:cNvPicPr>
          <p:nvPr/>
        </p:nvPicPr>
        <p:blipFill>
          <a:blip r:embed="rId5"/>
          <a:stretch>
            <a:fillRect/>
          </a:stretch>
        </p:blipFill>
        <p:spPr>
          <a:xfrm>
            <a:off x="3213100" y="3569230"/>
            <a:ext cx="3722975" cy="2001838"/>
          </a:xfrm>
          <a:prstGeom prst="rect">
            <a:avLst/>
          </a:prstGeom>
        </p:spPr>
      </p:pic>
    </p:spTree>
    <p:extLst>
      <p:ext uri="{BB962C8B-B14F-4D97-AF65-F5344CB8AC3E}">
        <p14:creationId xmlns:p14="http://schemas.microsoft.com/office/powerpoint/2010/main" val="211683175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stretch>
            <a:fillRect/>
          </a:stretch>
        </p:blipFill>
        <p:spPr>
          <a:xfrm>
            <a:off x="2877079" y="2616200"/>
            <a:ext cx="5623454" cy="1157516"/>
          </a:xfrm>
          <a:prstGeom prst="rect">
            <a:avLst/>
          </a:prstGeom>
          <a:ln w="19050">
            <a:solidFill>
              <a:srgbClr val="00B050"/>
            </a:solidFill>
            <a:prstDash val="lgDash"/>
          </a:ln>
        </p:spPr>
      </p:pic>
      <p:pic>
        <p:nvPicPr>
          <p:cNvPr id="13" name="圖片 12"/>
          <p:cNvPicPr>
            <a:picLocks noChangeAspect="1"/>
          </p:cNvPicPr>
          <p:nvPr/>
        </p:nvPicPr>
        <p:blipFill>
          <a:blip r:embed="rId3"/>
          <a:stretch>
            <a:fillRect/>
          </a:stretch>
        </p:blipFill>
        <p:spPr>
          <a:xfrm>
            <a:off x="848783" y="1416050"/>
            <a:ext cx="1790700" cy="4686300"/>
          </a:xfrm>
          <a:prstGeom prst="rect">
            <a:avLst/>
          </a:prstGeom>
        </p:spPr>
      </p:pic>
      <p:sp>
        <p:nvSpPr>
          <p:cNvPr id="14" name="圓角矩形 13"/>
          <p:cNvSpPr/>
          <p:nvPr/>
        </p:nvSpPr>
        <p:spPr>
          <a:xfrm>
            <a:off x="999308" y="2499117"/>
            <a:ext cx="1523759" cy="248431"/>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5" name="文字方塊 14"/>
          <p:cNvSpPr txBox="1"/>
          <p:nvPr/>
        </p:nvSpPr>
        <p:spPr>
          <a:xfrm>
            <a:off x="760007" y="286373"/>
            <a:ext cx="332092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sz="2800" b="1" dirty="0">
                <a:solidFill>
                  <a:schemeClr val="tx1">
                    <a:lumMod val="75000"/>
                    <a:lumOff val="25000"/>
                  </a:schemeClr>
                </a:solidFill>
                <a:latin typeface="+mj-ea"/>
                <a:ea typeface="+mj-ea"/>
                <a:cs typeface="Montserrat"/>
              </a:rPr>
              <a:t>安衛課程線上</a:t>
            </a:r>
            <a:r>
              <a:rPr lang="zh-TW" altLang="en-US" sz="2800" b="1" dirty="0" smtClean="0">
                <a:solidFill>
                  <a:schemeClr val="tx1">
                    <a:lumMod val="75000"/>
                    <a:lumOff val="25000"/>
                  </a:schemeClr>
                </a:solidFill>
                <a:latin typeface="+mj-ea"/>
                <a:ea typeface="+mj-ea"/>
                <a:cs typeface="Montserrat"/>
              </a:rPr>
              <a:t>報名</a:t>
            </a:r>
            <a:endParaRPr lang="zh-TW" altLang="en-US" sz="2800" b="1" dirty="0">
              <a:solidFill>
                <a:schemeClr val="tx1">
                  <a:lumMod val="75000"/>
                  <a:lumOff val="25000"/>
                </a:schemeClr>
              </a:solidFill>
              <a:latin typeface="+mj-ea"/>
              <a:ea typeface="+mj-ea"/>
              <a:cs typeface="Montserrat"/>
            </a:endParaRPr>
          </a:p>
        </p:txBody>
      </p:sp>
      <p:pic>
        <p:nvPicPr>
          <p:cNvPr id="16" name="圖片 15"/>
          <p:cNvPicPr>
            <a:picLocks noChangeAspect="1"/>
          </p:cNvPicPr>
          <p:nvPr/>
        </p:nvPicPr>
        <p:blipFill>
          <a:blip r:embed="rId4"/>
          <a:stretch>
            <a:fillRect/>
          </a:stretch>
        </p:blipFill>
        <p:spPr>
          <a:xfrm>
            <a:off x="8562975" y="2613025"/>
            <a:ext cx="2838450" cy="1123950"/>
          </a:xfrm>
          <a:prstGeom prst="rect">
            <a:avLst/>
          </a:prstGeom>
        </p:spPr>
      </p:pic>
      <p:sp>
        <p:nvSpPr>
          <p:cNvPr id="17" name="圓角矩形 16"/>
          <p:cNvSpPr/>
          <p:nvPr/>
        </p:nvSpPr>
        <p:spPr>
          <a:xfrm>
            <a:off x="9982201" y="2844803"/>
            <a:ext cx="389466" cy="427683"/>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8" name="文字方塊 17"/>
          <p:cNvSpPr txBox="1"/>
          <p:nvPr/>
        </p:nvSpPr>
        <p:spPr>
          <a:xfrm>
            <a:off x="9846732" y="3351306"/>
            <a:ext cx="8212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sz="1200" dirty="0" smtClean="0">
                <a:solidFill>
                  <a:srgbClr val="FF0000"/>
                </a:solidFill>
                <a:latin typeface="+mj-ea"/>
                <a:ea typeface="+mj-ea"/>
                <a:cs typeface="Montserrat"/>
                <a:sym typeface="Montserrat"/>
              </a:rPr>
              <a:t>檢視課表</a:t>
            </a:r>
            <a:endParaRPr kumimoji="0" lang="zh-TW" altLang="en-US" sz="1200" b="0" i="0" u="none" strike="noStrike" cap="none" spc="0" normalizeH="0" baseline="0" dirty="0">
              <a:ln>
                <a:noFill/>
              </a:ln>
              <a:solidFill>
                <a:srgbClr val="FF0000"/>
              </a:solidFill>
              <a:effectLst/>
              <a:uFillTx/>
              <a:latin typeface="+mj-ea"/>
              <a:ea typeface="+mj-ea"/>
              <a:cs typeface="Montserrat"/>
              <a:sym typeface="Montserrat"/>
            </a:endParaRPr>
          </a:p>
        </p:txBody>
      </p:sp>
      <p:sp>
        <p:nvSpPr>
          <p:cNvPr id="23" name="矩形 22"/>
          <p:cNvSpPr/>
          <p:nvPr/>
        </p:nvSpPr>
        <p:spPr>
          <a:xfrm>
            <a:off x="470152" y="2423066"/>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sp>
        <p:nvSpPr>
          <p:cNvPr id="27" name="文字方塊 9"/>
          <p:cNvSpPr txBox="1">
            <a:spLocks noChangeArrowheads="1"/>
          </p:cNvSpPr>
          <p:nvPr/>
        </p:nvSpPr>
        <p:spPr bwMode="auto">
          <a:xfrm>
            <a:off x="3858684" y="1506008"/>
            <a:ext cx="4083169"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點選安衛課程</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報名</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選擇「課程名稱」點選「檢視課表</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endParaRPr kumimoji="0" lang="en-US" altLang="zh-TW"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8" name="矩形 27"/>
          <p:cNvSpPr/>
          <p:nvPr/>
        </p:nvSpPr>
        <p:spPr>
          <a:xfrm>
            <a:off x="9423402" y="3235866"/>
            <a:ext cx="423332"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spTree>
    <p:extLst>
      <p:ext uri="{BB962C8B-B14F-4D97-AF65-F5344CB8AC3E}">
        <p14:creationId xmlns:p14="http://schemas.microsoft.com/office/powerpoint/2010/main" val="378186884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2700866" y="1365708"/>
            <a:ext cx="9194799" cy="4982610"/>
          </a:xfrm>
          <a:prstGeom prst="rect">
            <a:avLst/>
          </a:prstGeom>
        </p:spPr>
      </p:pic>
      <p:sp>
        <p:nvSpPr>
          <p:cNvPr id="5" name="圓角矩形 4"/>
          <p:cNvSpPr/>
          <p:nvPr/>
        </p:nvSpPr>
        <p:spPr>
          <a:xfrm>
            <a:off x="2802465" y="2575995"/>
            <a:ext cx="7086602" cy="408620"/>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pic>
        <p:nvPicPr>
          <p:cNvPr id="13" name="圖片 12"/>
          <p:cNvPicPr>
            <a:picLocks noChangeAspect="1"/>
          </p:cNvPicPr>
          <p:nvPr/>
        </p:nvPicPr>
        <p:blipFill>
          <a:blip r:embed="rId3"/>
          <a:stretch>
            <a:fillRect/>
          </a:stretch>
        </p:blipFill>
        <p:spPr>
          <a:xfrm>
            <a:off x="848783" y="1416050"/>
            <a:ext cx="1790700" cy="4686300"/>
          </a:xfrm>
          <a:prstGeom prst="rect">
            <a:avLst/>
          </a:prstGeom>
        </p:spPr>
      </p:pic>
      <p:sp>
        <p:nvSpPr>
          <p:cNvPr id="14" name="圓角矩形 13"/>
          <p:cNvSpPr/>
          <p:nvPr/>
        </p:nvSpPr>
        <p:spPr>
          <a:xfrm>
            <a:off x="999308" y="2499117"/>
            <a:ext cx="1523759" cy="248431"/>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4" name="文字方塊 3"/>
          <p:cNvSpPr txBox="1"/>
          <p:nvPr/>
        </p:nvSpPr>
        <p:spPr>
          <a:xfrm>
            <a:off x="5975474" y="1446306"/>
            <a:ext cx="14836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dirty="0" smtClean="0">
                <a:solidFill>
                  <a:srgbClr val="FF0000"/>
                </a:solidFill>
                <a:latin typeface="+mj-ea"/>
                <a:ea typeface="+mj-ea"/>
                <a:cs typeface="Montserrat"/>
                <a:sym typeface="Montserrat"/>
              </a:rPr>
              <a:t>已開立的課表</a:t>
            </a:r>
            <a:endParaRPr kumimoji="0" lang="zh-TW" altLang="en-US" sz="1800" b="0" i="0" u="none" strike="noStrike" cap="none" spc="0" normalizeH="0" baseline="0" dirty="0">
              <a:ln>
                <a:noFill/>
              </a:ln>
              <a:solidFill>
                <a:srgbClr val="FF0000"/>
              </a:solidFill>
              <a:effectLst/>
              <a:uFillTx/>
              <a:latin typeface="+mj-ea"/>
              <a:ea typeface="+mj-ea"/>
              <a:cs typeface="Montserrat"/>
              <a:sym typeface="Montserrat"/>
            </a:endParaRPr>
          </a:p>
        </p:txBody>
      </p:sp>
      <p:pic>
        <p:nvPicPr>
          <p:cNvPr id="19" name="圖片 18"/>
          <p:cNvPicPr>
            <a:picLocks noChangeAspect="1"/>
          </p:cNvPicPr>
          <p:nvPr/>
        </p:nvPicPr>
        <p:blipFill>
          <a:blip r:embed="rId4"/>
          <a:stretch>
            <a:fillRect/>
          </a:stretch>
        </p:blipFill>
        <p:spPr>
          <a:xfrm>
            <a:off x="2777066" y="3140482"/>
            <a:ext cx="7337823" cy="22189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0" name="圖片 19"/>
          <p:cNvPicPr>
            <a:picLocks noChangeAspect="1"/>
          </p:cNvPicPr>
          <p:nvPr/>
        </p:nvPicPr>
        <p:blipFill>
          <a:blip r:embed="rId5"/>
          <a:stretch>
            <a:fillRect/>
          </a:stretch>
        </p:blipFill>
        <p:spPr>
          <a:xfrm>
            <a:off x="8593667" y="5461529"/>
            <a:ext cx="1524000" cy="371475"/>
          </a:xfrm>
          <a:prstGeom prst="rect">
            <a:avLst/>
          </a:prstGeom>
        </p:spPr>
      </p:pic>
      <p:sp>
        <p:nvSpPr>
          <p:cNvPr id="21" name="圓角矩形 20"/>
          <p:cNvSpPr/>
          <p:nvPr/>
        </p:nvSpPr>
        <p:spPr>
          <a:xfrm>
            <a:off x="8720667" y="5504785"/>
            <a:ext cx="524933" cy="218682"/>
          </a:xfrm>
          <a:prstGeom prst="roundRect">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22" name="文字方塊 21"/>
          <p:cNvSpPr txBox="1"/>
          <p:nvPr/>
        </p:nvSpPr>
        <p:spPr>
          <a:xfrm>
            <a:off x="8388474" y="6373906"/>
            <a:ext cx="14836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b="1" dirty="0" smtClean="0">
                <a:solidFill>
                  <a:srgbClr val="FF0000"/>
                </a:solidFill>
                <a:effectLst>
                  <a:outerShdw blurRad="38100" dist="38100" dir="2700000" algn="tl">
                    <a:srgbClr val="000000">
                      <a:alpha val="43137"/>
                    </a:srgbClr>
                  </a:outerShdw>
                </a:effectLst>
                <a:latin typeface="+mj-ea"/>
                <a:ea typeface="+mj-ea"/>
                <a:cs typeface="Montserrat"/>
                <a:sym typeface="Montserrat"/>
              </a:rPr>
              <a:t>記得要按儲存</a:t>
            </a:r>
            <a:endParaRPr kumimoji="0" lang="zh-TW" altLang="en-US" sz="1800" b="1" i="0" u="none" strike="noStrike" cap="none" spc="0" normalizeH="0" baseline="0" dirty="0">
              <a:ln>
                <a:noFill/>
              </a:ln>
              <a:solidFill>
                <a:srgbClr val="FF0000"/>
              </a:solidFill>
              <a:effectLst>
                <a:outerShdw blurRad="38100" dist="38100" dir="2700000" algn="tl">
                  <a:srgbClr val="000000">
                    <a:alpha val="43137"/>
                  </a:srgbClr>
                </a:outerShdw>
              </a:effectLst>
              <a:uFillTx/>
              <a:latin typeface="+mj-ea"/>
              <a:ea typeface="+mj-ea"/>
              <a:cs typeface="Montserrat"/>
              <a:sym typeface="Montserrat"/>
            </a:endParaRPr>
          </a:p>
        </p:txBody>
      </p:sp>
      <p:sp>
        <p:nvSpPr>
          <p:cNvPr id="23" name="矩形 22"/>
          <p:cNvSpPr/>
          <p:nvPr/>
        </p:nvSpPr>
        <p:spPr>
          <a:xfrm>
            <a:off x="470152" y="2423066"/>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sp>
        <p:nvSpPr>
          <p:cNvPr id="24" name="矩形 23"/>
          <p:cNvSpPr/>
          <p:nvPr/>
        </p:nvSpPr>
        <p:spPr>
          <a:xfrm>
            <a:off x="8081685" y="6385466"/>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⑤</a:t>
            </a:r>
            <a:endParaRPr lang="zh-TW" altLang="en-US" dirty="0"/>
          </a:p>
        </p:txBody>
      </p:sp>
      <p:sp>
        <p:nvSpPr>
          <p:cNvPr id="25" name="圓角矩形 24"/>
          <p:cNvSpPr/>
          <p:nvPr/>
        </p:nvSpPr>
        <p:spPr>
          <a:xfrm>
            <a:off x="10371667" y="2617651"/>
            <a:ext cx="474133" cy="396481"/>
          </a:xfrm>
          <a:prstGeom prst="roundRect">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26" name="矩形 25"/>
          <p:cNvSpPr/>
          <p:nvPr/>
        </p:nvSpPr>
        <p:spPr>
          <a:xfrm>
            <a:off x="11396134" y="2609333"/>
            <a:ext cx="880533"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③報名</a:t>
            </a:r>
            <a:endParaRPr lang="zh-TW" altLang="en-US" dirty="0"/>
          </a:p>
        </p:txBody>
      </p:sp>
      <p:sp>
        <p:nvSpPr>
          <p:cNvPr id="27" name="文字方塊 9"/>
          <p:cNvSpPr txBox="1">
            <a:spLocks noChangeArrowheads="1"/>
          </p:cNvSpPr>
          <p:nvPr/>
        </p:nvSpPr>
        <p:spPr bwMode="auto">
          <a:xfrm>
            <a:off x="4485217" y="193675"/>
            <a:ext cx="3217547"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選擇上課日期點選「報名」 </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點選上課人員姓名</a:t>
            </a:r>
            <a:endParaRPr kumimoji="0" lang="en-US" altLang="zh-TW"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zh-TW"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點選「儲存」完成報名</a:t>
            </a:r>
            <a:endParaRPr kumimoji="0" lang="zh-TW" altLang="en-US" dirty="0">
              <a:solidFill>
                <a:srgbClr val="000000"/>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3454401" y="4878400"/>
            <a:ext cx="956734"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④</a:t>
            </a:r>
            <a:r>
              <a:rPr lang="zh-TW" altLang="en-US"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點選</a:t>
            </a:r>
            <a:endParaRPr lang="zh-TW" altLang="en-US" dirty="0"/>
          </a:p>
        </p:txBody>
      </p:sp>
      <p:sp>
        <p:nvSpPr>
          <p:cNvPr id="30" name="文字方塊 29"/>
          <p:cNvSpPr txBox="1"/>
          <p:nvPr/>
        </p:nvSpPr>
        <p:spPr>
          <a:xfrm>
            <a:off x="760007" y="286373"/>
            <a:ext cx="332092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sz="2800" b="1" dirty="0">
                <a:solidFill>
                  <a:schemeClr val="tx1">
                    <a:lumMod val="75000"/>
                    <a:lumOff val="25000"/>
                  </a:schemeClr>
                </a:solidFill>
                <a:latin typeface="+mj-ea"/>
                <a:ea typeface="+mj-ea"/>
                <a:cs typeface="Montserrat"/>
              </a:rPr>
              <a:t>安衛課程線上</a:t>
            </a:r>
            <a:r>
              <a:rPr lang="zh-TW" altLang="en-US" sz="2800" b="1" dirty="0" smtClean="0">
                <a:solidFill>
                  <a:schemeClr val="tx1">
                    <a:lumMod val="75000"/>
                    <a:lumOff val="25000"/>
                  </a:schemeClr>
                </a:solidFill>
                <a:latin typeface="+mj-ea"/>
                <a:ea typeface="+mj-ea"/>
                <a:cs typeface="Montserrat"/>
              </a:rPr>
              <a:t>報名</a:t>
            </a:r>
            <a:endParaRPr lang="zh-TW" altLang="en-US" sz="2800" b="1" dirty="0">
              <a:solidFill>
                <a:schemeClr val="tx1">
                  <a:lumMod val="75000"/>
                  <a:lumOff val="25000"/>
                </a:schemeClr>
              </a:solidFill>
              <a:latin typeface="+mj-ea"/>
              <a:ea typeface="+mj-ea"/>
              <a:cs typeface="Montserrat"/>
            </a:endParaRPr>
          </a:p>
        </p:txBody>
      </p:sp>
    </p:spTree>
    <p:extLst>
      <p:ext uri="{BB962C8B-B14F-4D97-AF65-F5344CB8AC3E}">
        <p14:creationId xmlns:p14="http://schemas.microsoft.com/office/powerpoint/2010/main" val="9424069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a:xfrm>
            <a:off x="504825" y="1691642"/>
            <a:ext cx="6627495" cy="2248346"/>
          </a:xfrm>
        </p:spPr>
        <p:txBody>
          <a:bodyPr>
            <a:noAutofit/>
          </a:bodyPr>
          <a:lstStyle/>
          <a:p>
            <a:endParaRPr lang="en-US" altLang="zh-TW" dirty="0" smtClean="0">
              <a:latin typeface="+mj-ea"/>
            </a:endParaRPr>
          </a:p>
          <a:p>
            <a:r>
              <a:rPr lang="zh-TW" altLang="en-US" dirty="0">
                <a:latin typeface="+mj-ea"/>
                <a:sym typeface="Montserrat"/>
              </a:rPr>
              <a:t>卡片申請資料管理</a:t>
            </a:r>
            <a:endParaRPr lang="en-US" altLang="zh-TW" dirty="0">
              <a:latin typeface="+mj-ea"/>
              <a:sym typeface="Montserrat"/>
            </a:endParaRPr>
          </a:p>
          <a:p>
            <a:endParaRPr lang="zh-TW" altLang="en-US" dirty="0">
              <a:latin typeface="+mj-ea"/>
            </a:endParaRPr>
          </a:p>
          <a:p>
            <a:endParaRPr lang="zh-TW" altLang="en-US" dirty="0">
              <a:latin typeface="+mj-ea"/>
            </a:endParaRPr>
          </a:p>
        </p:txBody>
      </p:sp>
    </p:spTree>
    <p:extLst>
      <p:ext uri="{BB962C8B-B14F-4D97-AF65-F5344CB8AC3E}">
        <p14:creationId xmlns:p14="http://schemas.microsoft.com/office/powerpoint/2010/main" val="104898384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40933" y="1159932"/>
            <a:ext cx="10428817" cy="4199375"/>
          </a:xfrm>
          <a:prstGeom prst="rect">
            <a:avLst/>
          </a:prstGeom>
        </p:spPr>
      </p:pic>
      <p:sp>
        <p:nvSpPr>
          <p:cNvPr id="3" name="矩形 2"/>
          <p:cNvSpPr/>
          <p:nvPr/>
        </p:nvSpPr>
        <p:spPr>
          <a:xfrm>
            <a:off x="503767" y="289467"/>
            <a:ext cx="1569660" cy="369332"/>
          </a:xfrm>
          <a:prstGeom prst="rect">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hangingPunct="0"/>
            <a:r>
              <a:rPr lang="zh-TW" altLang="en-US" dirty="0">
                <a:solidFill>
                  <a:srgbClr val="041E42"/>
                </a:solidFill>
                <a:latin typeface="+mj-ea"/>
                <a:ea typeface="+mj-ea"/>
                <a:cs typeface="Montserrat"/>
              </a:rPr>
              <a:t>廠商製卡申請</a:t>
            </a:r>
          </a:p>
        </p:txBody>
      </p:sp>
      <p:sp>
        <p:nvSpPr>
          <p:cNvPr id="4" name="圓角矩形 3"/>
          <p:cNvSpPr/>
          <p:nvPr/>
        </p:nvSpPr>
        <p:spPr>
          <a:xfrm>
            <a:off x="1549400" y="4827451"/>
            <a:ext cx="1346200" cy="227149"/>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5" name="矩形 4"/>
          <p:cNvSpPr/>
          <p:nvPr/>
        </p:nvSpPr>
        <p:spPr>
          <a:xfrm>
            <a:off x="664885" y="4717533"/>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pic>
        <p:nvPicPr>
          <p:cNvPr id="7" name="圖片 6"/>
          <p:cNvPicPr>
            <a:picLocks noChangeAspect="1"/>
          </p:cNvPicPr>
          <p:nvPr/>
        </p:nvPicPr>
        <p:blipFill>
          <a:blip r:embed="rId3"/>
          <a:stretch>
            <a:fillRect/>
          </a:stretch>
        </p:blipFill>
        <p:spPr>
          <a:xfrm>
            <a:off x="7282920" y="4473045"/>
            <a:ext cx="4010025" cy="333375"/>
          </a:xfrm>
          <a:prstGeom prst="rect">
            <a:avLst/>
          </a:prstGeom>
        </p:spPr>
      </p:pic>
      <p:sp>
        <p:nvSpPr>
          <p:cNvPr id="8" name="圓角矩形 7"/>
          <p:cNvSpPr/>
          <p:nvPr/>
        </p:nvSpPr>
        <p:spPr>
          <a:xfrm>
            <a:off x="8813800" y="4480317"/>
            <a:ext cx="804333" cy="286416"/>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9" name="圓角矩形 8"/>
          <p:cNvSpPr/>
          <p:nvPr/>
        </p:nvSpPr>
        <p:spPr>
          <a:xfrm>
            <a:off x="10405533" y="4480317"/>
            <a:ext cx="804333" cy="286416"/>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0" name="矩形 9"/>
          <p:cNvSpPr/>
          <p:nvPr/>
        </p:nvSpPr>
        <p:spPr>
          <a:xfrm>
            <a:off x="8835219" y="47513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sp>
        <p:nvSpPr>
          <p:cNvPr id="11" name="文字方塊 9"/>
          <p:cNvSpPr txBox="1">
            <a:spLocks noChangeArrowheads="1"/>
          </p:cNvSpPr>
          <p:nvPr/>
        </p:nvSpPr>
        <p:spPr bwMode="auto">
          <a:xfrm>
            <a:off x="4766733" y="151341"/>
            <a:ext cx="6934200"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卡片</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申請資料管理</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marL="271463" indent="-271463" eaLnBrk="1" hangingPunct="1"/>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下載「奇菱人員範本」、「</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奇</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菱車輛範本」將資料黏貼後，儲存為電子檔。</a:t>
            </a:r>
            <a:endParaRPr kumimoji="0" lang="en-US" altLang="zh-TW"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2" name="矩形 11"/>
          <p:cNvSpPr/>
          <p:nvPr/>
        </p:nvSpPr>
        <p:spPr>
          <a:xfrm>
            <a:off x="10350752" y="4776799"/>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spTree>
    <p:extLst>
      <p:ext uri="{BB962C8B-B14F-4D97-AF65-F5344CB8AC3E}">
        <p14:creationId xmlns:p14="http://schemas.microsoft.com/office/powerpoint/2010/main" val="192783731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777067" y="713192"/>
            <a:ext cx="9042066" cy="5950074"/>
          </a:xfrm>
          <a:prstGeom prst="rect">
            <a:avLst/>
          </a:prstGeom>
        </p:spPr>
      </p:pic>
      <p:sp>
        <p:nvSpPr>
          <p:cNvPr id="3" name="矩形 2"/>
          <p:cNvSpPr/>
          <p:nvPr/>
        </p:nvSpPr>
        <p:spPr>
          <a:xfrm>
            <a:off x="783735" y="2012434"/>
            <a:ext cx="1569660" cy="369332"/>
          </a:xfrm>
          <a:prstGeom prst="rect">
            <a:avLst/>
          </a:prstGeom>
          <a:solidFill>
            <a:srgbClr val="FFFF00"/>
          </a:solidFill>
        </p:spPr>
        <p:txBody>
          <a:bodyPr wrap="none">
            <a:spAutoFit/>
          </a:bodyPr>
          <a:lstStyle/>
          <a:p>
            <a:pPr fontAlgn="auto">
              <a:spcBef>
                <a:spcPts val="0"/>
              </a:spcBef>
              <a:spcAft>
                <a:spcPts val="0"/>
              </a:spcAft>
            </a:pPr>
            <a:r>
              <a:rPr lang="zh-TW" altLang="en-US" dirty="0" smtClean="0">
                <a:solidFill>
                  <a:srgbClr val="041E42"/>
                </a:solidFill>
                <a:latin typeface="+mj-ea"/>
                <a:cs typeface="Montserrat"/>
                <a:sym typeface="Montserrat"/>
              </a:rPr>
              <a:t>人員附件</a:t>
            </a:r>
            <a:r>
              <a:rPr lang="zh-TW" altLang="en-US" dirty="0">
                <a:solidFill>
                  <a:srgbClr val="041E42"/>
                </a:solidFill>
                <a:latin typeface="+mj-ea"/>
                <a:cs typeface="Montserrat"/>
                <a:sym typeface="Montserrat"/>
              </a:rPr>
              <a:t>資料</a:t>
            </a:r>
          </a:p>
        </p:txBody>
      </p:sp>
      <p:sp>
        <p:nvSpPr>
          <p:cNvPr id="4" name="矩形 3"/>
          <p:cNvSpPr/>
          <p:nvPr/>
        </p:nvSpPr>
        <p:spPr>
          <a:xfrm>
            <a:off x="442347" y="196334"/>
            <a:ext cx="326605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TW" altLang="en-US" sz="2000" b="1" dirty="0">
                <a:solidFill>
                  <a:schemeClr val="tx1">
                    <a:lumMod val="75000"/>
                    <a:lumOff val="25000"/>
                  </a:schemeClr>
                </a:solidFill>
                <a:latin typeface="+mj-ea"/>
                <a:ea typeface="+mj-ea"/>
                <a:cs typeface="Montserrat"/>
                <a:sym typeface="Wingdings" panose="05000000000000000000" pitchFamily="2" charset="2"/>
              </a:rPr>
              <a:t>每位人員</a:t>
            </a:r>
            <a:r>
              <a:rPr lang="en-US" altLang="zh-TW" sz="2000" b="1" dirty="0">
                <a:solidFill>
                  <a:schemeClr val="tx1">
                    <a:lumMod val="75000"/>
                    <a:lumOff val="25000"/>
                  </a:schemeClr>
                </a:solidFill>
                <a:latin typeface="+mj-ea"/>
                <a:ea typeface="+mj-ea"/>
                <a:cs typeface="Montserrat"/>
                <a:sym typeface="Wingdings" panose="05000000000000000000" pitchFamily="2" charset="2"/>
              </a:rPr>
              <a:t>\</a:t>
            </a:r>
            <a:r>
              <a:rPr lang="zh-TW" altLang="en-US" sz="2000" b="1" dirty="0">
                <a:solidFill>
                  <a:schemeClr val="tx1">
                    <a:lumMod val="75000"/>
                    <a:lumOff val="25000"/>
                  </a:schemeClr>
                </a:solidFill>
                <a:latin typeface="+mj-ea"/>
                <a:ea typeface="+mj-ea"/>
                <a:cs typeface="Montserrat"/>
                <a:sym typeface="Wingdings" panose="05000000000000000000" pitchFamily="2" charset="2"/>
              </a:rPr>
              <a:t>車輛 一個資料檔</a:t>
            </a:r>
            <a:endParaRPr lang="zh-TW" altLang="en-US" sz="2000" b="1" dirty="0">
              <a:solidFill>
                <a:schemeClr val="tx1">
                  <a:lumMod val="75000"/>
                  <a:lumOff val="25000"/>
                </a:schemeClr>
              </a:solidFill>
              <a:latin typeface="+mj-ea"/>
              <a:ea typeface="+mj-ea"/>
              <a:cs typeface="Montserrat"/>
            </a:endParaRPr>
          </a:p>
        </p:txBody>
      </p:sp>
    </p:spTree>
    <p:extLst>
      <p:ext uri="{BB962C8B-B14F-4D97-AF65-F5344CB8AC3E}">
        <p14:creationId xmlns:p14="http://schemas.microsoft.com/office/powerpoint/2010/main" val="222465015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40933" y="1159932"/>
            <a:ext cx="10428817" cy="4199375"/>
          </a:xfrm>
          <a:prstGeom prst="rect">
            <a:avLst/>
          </a:prstGeom>
        </p:spPr>
      </p:pic>
      <p:sp>
        <p:nvSpPr>
          <p:cNvPr id="3" name="矩形 2"/>
          <p:cNvSpPr/>
          <p:nvPr/>
        </p:nvSpPr>
        <p:spPr>
          <a:xfrm>
            <a:off x="503767" y="289467"/>
            <a:ext cx="1569660" cy="369332"/>
          </a:xfrm>
          <a:prstGeom prst="rect">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hangingPunct="0"/>
            <a:r>
              <a:rPr lang="zh-TW" altLang="en-US" dirty="0">
                <a:solidFill>
                  <a:srgbClr val="041E42"/>
                </a:solidFill>
                <a:latin typeface="+mj-ea"/>
                <a:ea typeface="+mj-ea"/>
                <a:cs typeface="Montserrat"/>
              </a:rPr>
              <a:t>廠商製卡申請</a:t>
            </a:r>
          </a:p>
        </p:txBody>
      </p:sp>
      <p:pic>
        <p:nvPicPr>
          <p:cNvPr id="7" name="圖片 6"/>
          <p:cNvPicPr>
            <a:picLocks noChangeAspect="1"/>
          </p:cNvPicPr>
          <p:nvPr/>
        </p:nvPicPr>
        <p:blipFill>
          <a:blip r:embed="rId3"/>
          <a:stretch>
            <a:fillRect/>
          </a:stretch>
        </p:blipFill>
        <p:spPr>
          <a:xfrm>
            <a:off x="7282920" y="4473045"/>
            <a:ext cx="4010025" cy="333375"/>
          </a:xfrm>
          <a:prstGeom prst="rect">
            <a:avLst/>
          </a:prstGeom>
        </p:spPr>
      </p:pic>
      <p:sp>
        <p:nvSpPr>
          <p:cNvPr id="8" name="圓角矩形 7"/>
          <p:cNvSpPr/>
          <p:nvPr/>
        </p:nvSpPr>
        <p:spPr>
          <a:xfrm>
            <a:off x="8991602" y="3659050"/>
            <a:ext cx="491066" cy="277950"/>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0" name="矩形 9"/>
          <p:cNvSpPr/>
          <p:nvPr/>
        </p:nvSpPr>
        <p:spPr>
          <a:xfrm>
            <a:off x="10968819" y="4861465"/>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④</a:t>
            </a:r>
            <a:endParaRPr lang="zh-TW" altLang="en-US" dirty="0"/>
          </a:p>
        </p:txBody>
      </p:sp>
      <p:sp>
        <p:nvSpPr>
          <p:cNvPr id="11" name="文字方塊 9"/>
          <p:cNvSpPr txBox="1">
            <a:spLocks noChangeArrowheads="1"/>
          </p:cNvSpPr>
          <p:nvPr/>
        </p:nvSpPr>
        <p:spPr bwMode="auto">
          <a:xfrm>
            <a:off x="4766733" y="151341"/>
            <a:ext cx="69342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③輸入人卡 身分證字號</a:t>
            </a:r>
            <a:r>
              <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車牌</a:t>
            </a:r>
            <a:r>
              <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  按</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④系統確認資料正確後，按 </a:t>
            </a:r>
            <a:endParaRPr kumimoji="0" lang="en-US" altLang="zh-TW"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5" name="圓角矩形 14"/>
          <p:cNvSpPr/>
          <p:nvPr/>
        </p:nvSpPr>
        <p:spPr>
          <a:xfrm>
            <a:off x="11379200" y="4903650"/>
            <a:ext cx="550333" cy="320284"/>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6" name="矩形 15"/>
          <p:cNvSpPr/>
          <p:nvPr/>
        </p:nvSpPr>
        <p:spPr>
          <a:xfrm>
            <a:off x="9504086" y="3633798"/>
            <a:ext cx="414930" cy="369332"/>
          </a:xfrm>
          <a:prstGeom prst="rect">
            <a:avLst/>
          </a:prstGeom>
        </p:spPr>
        <p:txBody>
          <a:bodyPr wrap="squar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③</a:t>
            </a:r>
            <a:endParaRPr lang="zh-TW" altLang="en-US" dirty="0"/>
          </a:p>
        </p:txBody>
      </p:sp>
      <p:pic>
        <p:nvPicPr>
          <p:cNvPr id="6" name="圖片 5"/>
          <p:cNvPicPr>
            <a:picLocks noChangeAspect="1"/>
          </p:cNvPicPr>
          <p:nvPr/>
        </p:nvPicPr>
        <p:blipFill>
          <a:blip r:embed="rId4"/>
          <a:stretch>
            <a:fillRect/>
          </a:stretch>
        </p:blipFill>
        <p:spPr>
          <a:xfrm>
            <a:off x="8303683" y="138112"/>
            <a:ext cx="647700" cy="333375"/>
          </a:xfrm>
          <a:prstGeom prst="rect">
            <a:avLst/>
          </a:prstGeom>
        </p:spPr>
      </p:pic>
      <p:pic>
        <p:nvPicPr>
          <p:cNvPr id="13" name="圖片 12"/>
          <p:cNvPicPr>
            <a:picLocks noChangeAspect="1"/>
          </p:cNvPicPr>
          <p:nvPr/>
        </p:nvPicPr>
        <p:blipFill>
          <a:blip r:embed="rId5"/>
          <a:stretch>
            <a:fillRect/>
          </a:stretch>
        </p:blipFill>
        <p:spPr>
          <a:xfrm>
            <a:off x="7721599" y="448732"/>
            <a:ext cx="700617" cy="350309"/>
          </a:xfrm>
          <a:prstGeom prst="rect">
            <a:avLst/>
          </a:prstGeom>
        </p:spPr>
      </p:pic>
      <p:pic>
        <p:nvPicPr>
          <p:cNvPr id="17" name="圖片 16"/>
          <p:cNvPicPr>
            <a:picLocks noChangeAspect="1"/>
          </p:cNvPicPr>
          <p:nvPr/>
        </p:nvPicPr>
        <p:blipFill>
          <a:blip r:embed="rId6"/>
          <a:stretch>
            <a:fillRect/>
          </a:stretch>
        </p:blipFill>
        <p:spPr>
          <a:xfrm>
            <a:off x="3022100" y="5325533"/>
            <a:ext cx="8992100" cy="1422401"/>
          </a:xfrm>
          <a:prstGeom prst="rect">
            <a:avLst/>
          </a:prstGeom>
        </p:spPr>
      </p:pic>
      <p:sp>
        <p:nvSpPr>
          <p:cNvPr id="18" name="六邊形 17"/>
          <p:cNvSpPr/>
          <p:nvPr/>
        </p:nvSpPr>
        <p:spPr>
          <a:xfrm>
            <a:off x="338667" y="3390387"/>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349317288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910946" y="421216"/>
            <a:ext cx="6480175"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200" b="1" kern="0" smtClean="0">
                <a:latin typeface="微軟正黑體" panose="020B0604030504040204" pitchFamily="34" charset="-120"/>
                <a:ea typeface="微軟正黑體" panose="020B0604030504040204" pitchFamily="34" charset="-120"/>
              </a:rPr>
              <a:t>申請流程說明</a:t>
            </a:r>
            <a:endParaRPr lang="zh-TW" altLang="en-US" sz="3200" b="1" kern="0" smtClean="0">
              <a:latin typeface="微軟正黑體" panose="020B0604030504040204" pitchFamily="34" charset="-120"/>
              <a:ea typeface="微軟正黑體" panose="020B0604030504040204" pitchFamily="34" charset="-120"/>
            </a:endParaRPr>
          </a:p>
        </p:txBody>
      </p:sp>
      <p:sp>
        <p:nvSpPr>
          <p:cNvPr id="6" name="圓角矩形 5"/>
          <p:cNvSpPr/>
          <p:nvPr/>
        </p:nvSpPr>
        <p:spPr>
          <a:xfrm>
            <a:off x="2694822" y="1429626"/>
            <a:ext cx="1800200"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bg1"/>
                </a:solidFill>
                <a:latin typeface="微軟正黑體" pitchFamily="34" charset="-120"/>
                <a:ea typeface="微軟正黑體" pitchFamily="34" charset="-120"/>
              </a:rPr>
              <a:t>註冊申請</a:t>
            </a:r>
          </a:p>
        </p:txBody>
      </p:sp>
      <p:sp>
        <p:nvSpPr>
          <p:cNvPr id="7" name="圓角矩形 6"/>
          <p:cNvSpPr/>
          <p:nvPr/>
        </p:nvSpPr>
        <p:spPr>
          <a:xfrm>
            <a:off x="5431126" y="1429626"/>
            <a:ext cx="1800200" cy="93610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sz="2800" b="1" dirty="0" smtClean="0">
                <a:solidFill>
                  <a:prstClr val="black"/>
                </a:solidFill>
                <a:latin typeface="微軟正黑體" pitchFamily="34" charset="-120"/>
                <a:ea typeface="微軟正黑體" pitchFamily="34" charset="-120"/>
              </a:rPr>
              <a:t>勞安審查</a:t>
            </a:r>
            <a:endParaRPr kumimoji="0" lang="zh-TW" altLang="en-US" sz="2800" b="1" dirty="0">
              <a:solidFill>
                <a:prstClr val="black"/>
              </a:solidFill>
              <a:latin typeface="微軟正黑體" pitchFamily="34" charset="-120"/>
              <a:ea typeface="微軟正黑體" pitchFamily="34" charset="-120"/>
            </a:endParaRPr>
          </a:p>
        </p:txBody>
      </p:sp>
      <p:sp>
        <p:nvSpPr>
          <p:cNvPr id="8" name="圓角矩形 7"/>
          <p:cNvSpPr/>
          <p:nvPr/>
        </p:nvSpPr>
        <p:spPr>
          <a:xfrm>
            <a:off x="8167430" y="1429626"/>
            <a:ext cx="1800200" cy="93610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kumimoji="0" lang="en-US" altLang="zh-TW" sz="2800" b="1" dirty="0">
                <a:solidFill>
                  <a:prstClr val="black"/>
                </a:solidFill>
                <a:latin typeface="微軟正黑體" pitchFamily="34" charset="-120"/>
                <a:ea typeface="微軟正黑體" pitchFamily="34" charset="-120"/>
              </a:rPr>
              <a:t>mail</a:t>
            </a:r>
            <a:r>
              <a:rPr kumimoji="0" lang="zh-TW" altLang="en-US" sz="2800" b="1" dirty="0">
                <a:solidFill>
                  <a:prstClr val="black"/>
                </a:solidFill>
                <a:latin typeface="微軟正黑體" pitchFamily="34" charset="-120"/>
                <a:ea typeface="微軟正黑體" pitchFamily="34" charset="-120"/>
              </a:rPr>
              <a:t>通知</a:t>
            </a:r>
          </a:p>
        </p:txBody>
      </p:sp>
      <p:sp>
        <p:nvSpPr>
          <p:cNvPr id="9" name="圓角矩形 8"/>
          <p:cNvSpPr/>
          <p:nvPr/>
        </p:nvSpPr>
        <p:spPr>
          <a:xfrm>
            <a:off x="8167158" y="3302529"/>
            <a:ext cx="1800225" cy="935037"/>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bg1"/>
                </a:solidFill>
                <a:latin typeface="微軟正黑體" pitchFamily="34" charset="-120"/>
                <a:ea typeface="微軟正黑體" pitchFamily="34" charset="-120"/>
              </a:rPr>
              <a:t>建立人車資料</a:t>
            </a:r>
          </a:p>
        </p:txBody>
      </p:sp>
      <p:sp>
        <p:nvSpPr>
          <p:cNvPr id="10" name="圓角矩形 9"/>
          <p:cNvSpPr/>
          <p:nvPr/>
        </p:nvSpPr>
        <p:spPr>
          <a:xfrm>
            <a:off x="5431126" y="3301834"/>
            <a:ext cx="1800200" cy="93610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kumimoji="0" lang="zh-TW" altLang="en-US" sz="2800" b="1" dirty="0">
                <a:solidFill>
                  <a:prstClr val="black"/>
                </a:solidFill>
                <a:latin typeface="微軟正黑體" pitchFamily="34" charset="-120"/>
                <a:ea typeface="微軟正黑體" pitchFamily="34" charset="-120"/>
              </a:rPr>
              <a:t>安衛課程線上報名</a:t>
            </a:r>
          </a:p>
        </p:txBody>
      </p:sp>
      <p:sp>
        <p:nvSpPr>
          <p:cNvPr id="11" name="圓角矩形 10"/>
          <p:cNvSpPr/>
          <p:nvPr/>
        </p:nvSpPr>
        <p:spPr>
          <a:xfrm>
            <a:off x="2694822" y="3301834"/>
            <a:ext cx="1800200" cy="936104"/>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sz="2800" b="1" dirty="0">
                <a:solidFill>
                  <a:prstClr val="black"/>
                </a:solidFill>
                <a:latin typeface="微軟正黑體" pitchFamily="34" charset="-120"/>
                <a:ea typeface="微軟正黑體" pitchFamily="34" charset="-120"/>
              </a:rPr>
              <a:t>安衛上課準時報到</a:t>
            </a:r>
          </a:p>
        </p:txBody>
      </p:sp>
      <p:sp>
        <p:nvSpPr>
          <p:cNvPr id="12" name="向右箭號 11"/>
          <p:cNvSpPr/>
          <p:nvPr/>
        </p:nvSpPr>
        <p:spPr>
          <a:xfrm>
            <a:off x="4567030" y="1717658"/>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13" name="向右箭號 12"/>
          <p:cNvSpPr/>
          <p:nvPr/>
        </p:nvSpPr>
        <p:spPr>
          <a:xfrm>
            <a:off x="7303334" y="1717658"/>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14" name="向右箭號 13"/>
          <p:cNvSpPr/>
          <p:nvPr/>
        </p:nvSpPr>
        <p:spPr>
          <a:xfrm rot="10800000">
            <a:off x="7303334" y="3589866"/>
            <a:ext cx="792088" cy="432047"/>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15" name="向右箭號 14"/>
          <p:cNvSpPr/>
          <p:nvPr/>
        </p:nvSpPr>
        <p:spPr>
          <a:xfrm rot="10800000">
            <a:off x="4567030" y="3589866"/>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16" name="向右箭號 15"/>
          <p:cNvSpPr/>
          <p:nvPr/>
        </p:nvSpPr>
        <p:spPr>
          <a:xfrm rot="5400000">
            <a:off x="8689488" y="2635760"/>
            <a:ext cx="792088" cy="396044"/>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17" name="圓角矩形 16"/>
          <p:cNvSpPr/>
          <p:nvPr/>
        </p:nvSpPr>
        <p:spPr>
          <a:xfrm>
            <a:off x="2694822" y="5174042"/>
            <a:ext cx="1800200" cy="93610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sz="2800" b="1" dirty="0">
                <a:solidFill>
                  <a:prstClr val="black"/>
                </a:solidFill>
                <a:latin typeface="微軟正黑體" pitchFamily="34" charset="-120"/>
                <a:ea typeface="微軟正黑體" pitchFamily="34" charset="-120"/>
              </a:rPr>
              <a:t>上課測驗</a:t>
            </a:r>
          </a:p>
        </p:txBody>
      </p:sp>
      <p:sp>
        <p:nvSpPr>
          <p:cNvPr id="18" name="圓角矩形 17"/>
          <p:cNvSpPr/>
          <p:nvPr/>
        </p:nvSpPr>
        <p:spPr>
          <a:xfrm>
            <a:off x="5431126" y="5174042"/>
            <a:ext cx="1800200" cy="93610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kumimoji="0" lang="zh-TW" altLang="en-US" sz="2800" b="1" dirty="0">
                <a:solidFill>
                  <a:prstClr val="black"/>
                </a:solidFill>
                <a:latin typeface="微軟正黑體" pitchFamily="34" charset="-120"/>
                <a:ea typeface="微軟正黑體" pitchFamily="34" charset="-120"/>
              </a:rPr>
              <a:t>人員拍照</a:t>
            </a:r>
          </a:p>
        </p:txBody>
      </p:sp>
      <p:sp>
        <p:nvSpPr>
          <p:cNvPr id="19" name="圓角矩形 18"/>
          <p:cNvSpPr/>
          <p:nvPr/>
        </p:nvSpPr>
        <p:spPr>
          <a:xfrm>
            <a:off x="8167158" y="5174191"/>
            <a:ext cx="1800225" cy="9366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TW" altLang="en-US" sz="2800" b="1" dirty="0">
                <a:solidFill>
                  <a:prstClr val="black"/>
                </a:solidFill>
                <a:latin typeface="微軟正黑體" pitchFamily="34" charset="-120"/>
                <a:ea typeface="微軟正黑體" pitchFamily="34" charset="-120"/>
              </a:rPr>
              <a:t>勞</a:t>
            </a:r>
            <a:r>
              <a:rPr kumimoji="0" lang="zh-TW" altLang="en-US" sz="2800" b="1" dirty="0" smtClean="0">
                <a:solidFill>
                  <a:prstClr val="black"/>
                </a:solidFill>
                <a:latin typeface="微軟正黑體" pitchFamily="34" charset="-120"/>
                <a:ea typeface="微軟正黑體" pitchFamily="34" charset="-120"/>
              </a:rPr>
              <a:t>安</a:t>
            </a:r>
            <a:r>
              <a:rPr kumimoji="0" lang="zh-TW" altLang="en-US" sz="2800" b="1" dirty="0">
                <a:solidFill>
                  <a:prstClr val="black"/>
                </a:solidFill>
                <a:latin typeface="微軟正黑體" pitchFamily="34" charset="-120"/>
                <a:ea typeface="微軟正黑體" pitchFamily="34" charset="-120"/>
              </a:rPr>
              <a:t>製卡</a:t>
            </a:r>
            <a:r>
              <a:rPr kumimoji="0" lang="en-US" altLang="zh-TW" sz="2800" b="1" dirty="0">
                <a:solidFill>
                  <a:prstClr val="black"/>
                </a:solidFill>
                <a:latin typeface="微軟正黑體" pitchFamily="34" charset="-120"/>
                <a:ea typeface="微軟正黑體" pitchFamily="34" charset="-120"/>
              </a:rPr>
              <a:t>e</a:t>
            </a:r>
            <a:r>
              <a:rPr kumimoji="0" lang="zh-TW" altLang="en-US" sz="2800" b="1" dirty="0">
                <a:solidFill>
                  <a:prstClr val="black"/>
                </a:solidFill>
                <a:latin typeface="微軟正黑體" pitchFamily="34" charset="-120"/>
                <a:ea typeface="微軟正黑體" pitchFamily="34" charset="-120"/>
              </a:rPr>
              <a:t>化申請</a:t>
            </a:r>
          </a:p>
        </p:txBody>
      </p:sp>
      <p:sp>
        <p:nvSpPr>
          <p:cNvPr id="20" name="向右箭號 19"/>
          <p:cNvSpPr/>
          <p:nvPr/>
        </p:nvSpPr>
        <p:spPr>
          <a:xfrm>
            <a:off x="4567030" y="5462074"/>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21" name="向右箭號 20"/>
          <p:cNvSpPr/>
          <p:nvPr/>
        </p:nvSpPr>
        <p:spPr>
          <a:xfrm>
            <a:off x="7303334" y="5462074"/>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
        <p:nvSpPr>
          <p:cNvPr id="22" name="向右箭號 21"/>
          <p:cNvSpPr/>
          <p:nvPr/>
        </p:nvSpPr>
        <p:spPr>
          <a:xfrm rot="5400000">
            <a:off x="3234882" y="4489966"/>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52077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Righ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Right)">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5100" y="262237"/>
            <a:ext cx="8915400" cy="923328"/>
          </a:xfrm>
          <a:prstGeom prst="rect">
            <a:avLst/>
          </a:prstGeom>
          <a:solidFill>
            <a:schemeClr val="accent6">
              <a:lumMod val="20000"/>
              <a:lumOff val="8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ctr" hangingPunct="0"/>
            <a:r>
              <a:rPr lang="zh-TW" altLang="en-US" dirty="0" smtClean="0">
                <a:solidFill>
                  <a:srgbClr val="041E42"/>
                </a:solidFill>
                <a:latin typeface="+mj-ea"/>
                <a:ea typeface="+mj-ea"/>
                <a:cs typeface="Montserrat"/>
              </a:rPr>
              <a:t>一張申請單 加入人數不限制</a:t>
            </a:r>
            <a:endParaRPr lang="en-US" altLang="zh-TW" dirty="0" smtClean="0">
              <a:solidFill>
                <a:srgbClr val="041E42"/>
              </a:solidFill>
              <a:latin typeface="+mj-ea"/>
              <a:ea typeface="+mj-ea"/>
              <a:cs typeface="Montserrat"/>
            </a:endParaRPr>
          </a:p>
          <a:p>
            <a:pPr marL="285750" indent="-285750" hangingPunct="0">
              <a:buFont typeface="Wingdings" panose="05000000000000000000" pitchFamily="2" charset="2"/>
              <a:buChar char="u"/>
            </a:pPr>
            <a:r>
              <a:rPr lang="zh-TW" altLang="en-US" dirty="0" smtClean="0">
                <a:solidFill>
                  <a:srgbClr val="FF0000"/>
                </a:solidFill>
                <a:latin typeface="+mj-ea"/>
                <a:ea typeface="+mj-ea"/>
                <a:cs typeface="Montserrat"/>
              </a:rPr>
              <a:t>有限制人員超過</a:t>
            </a:r>
            <a:r>
              <a:rPr lang="en-US" altLang="zh-TW" dirty="0" smtClean="0">
                <a:solidFill>
                  <a:srgbClr val="FF0000"/>
                </a:solidFill>
                <a:latin typeface="+mj-ea"/>
                <a:ea typeface="+mj-ea"/>
                <a:cs typeface="Montserrat"/>
              </a:rPr>
              <a:t>64</a:t>
            </a:r>
            <a:r>
              <a:rPr lang="zh-TW" altLang="en-US" dirty="0" smtClean="0">
                <a:solidFill>
                  <a:srgbClr val="FF0000"/>
                </a:solidFill>
                <a:latin typeface="+mj-ea"/>
                <a:ea typeface="+mj-ea"/>
                <a:cs typeface="Montserrat"/>
              </a:rPr>
              <a:t>歲申請者</a:t>
            </a:r>
            <a:r>
              <a:rPr lang="zh-TW" altLang="en-US" dirty="0" smtClean="0">
                <a:solidFill>
                  <a:srgbClr val="041E42"/>
                </a:solidFill>
                <a:latin typeface="+mj-ea"/>
                <a:ea typeface="+mj-ea"/>
                <a:cs typeface="Montserrat"/>
              </a:rPr>
              <a:t>，不可在同一張申請單，要另外開一張申請單，</a:t>
            </a:r>
            <a:endParaRPr lang="en-US" altLang="zh-TW" dirty="0" smtClean="0">
              <a:solidFill>
                <a:srgbClr val="041E42"/>
              </a:solidFill>
              <a:latin typeface="+mj-ea"/>
              <a:ea typeface="+mj-ea"/>
              <a:cs typeface="Montserrat"/>
            </a:endParaRPr>
          </a:p>
          <a:p>
            <a:pPr marL="285750" indent="-285750" hangingPunct="0">
              <a:buFont typeface="Wingdings" panose="05000000000000000000" pitchFamily="2" charset="2"/>
              <a:buChar char="u"/>
            </a:pPr>
            <a:r>
              <a:rPr lang="zh-TW" altLang="en-US" dirty="0" smtClean="0">
                <a:solidFill>
                  <a:srgbClr val="041E42"/>
                </a:solidFill>
                <a:latin typeface="+mj-ea"/>
                <a:ea typeface="+mj-ea"/>
                <a:cs typeface="Montserrat"/>
              </a:rPr>
              <a:t>系統設定往更高層的簽核流程進行</a:t>
            </a:r>
            <a:endParaRPr lang="zh-TW" altLang="en-US" dirty="0">
              <a:solidFill>
                <a:srgbClr val="041E42"/>
              </a:solidFill>
              <a:latin typeface="+mj-ea"/>
              <a:ea typeface="+mj-ea"/>
              <a:cs typeface="Montserrat"/>
            </a:endParaRPr>
          </a:p>
        </p:txBody>
      </p:sp>
      <p:pic>
        <p:nvPicPr>
          <p:cNvPr id="4" name="圖片 3"/>
          <p:cNvPicPr>
            <a:picLocks noChangeAspect="1"/>
          </p:cNvPicPr>
          <p:nvPr/>
        </p:nvPicPr>
        <p:blipFill>
          <a:blip r:embed="rId2"/>
          <a:stretch>
            <a:fillRect/>
          </a:stretch>
        </p:blipFill>
        <p:spPr>
          <a:xfrm>
            <a:off x="2382004" y="1727199"/>
            <a:ext cx="9640513" cy="4402667"/>
          </a:xfrm>
          <a:prstGeom prst="rect">
            <a:avLst/>
          </a:prstGeom>
        </p:spPr>
      </p:pic>
      <p:sp>
        <p:nvSpPr>
          <p:cNvPr id="5" name="六邊形 4"/>
          <p:cNvSpPr/>
          <p:nvPr/>
        </p:nvSpPr>
        <p:spPr>
          <a:xfrm>
            <a:off x="584200" y="2332053"/>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128044101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767064" y="0"/>
            <a:ext cx="8424936" cy="4320480"/>
            <a:chOff x="2495600" y="1196752"/>
            <a:chExt cx="8315325" cy="4733925"/>
          </a:xfrm>
        </p:grpSpPr>
        <p:pic>
          <p:nvPicPr>
            <p:cNvPr id="3" name="圖片 2"/>
            <p:cNvPicPr>
              <a:picLocks noChangeAspect="1"/>
            </p:cNvPicPr>
            <p:nvPr/>
          </p:nvPicPr>
          <p:blipFill>
            <a:blip r:embed="rId2"/>
            <a:stretch>
              <a:fillRect/>
            </a:stretch>
          </p:blipFill>
          <p:spPr>
            <a:xfrm>
              <a:off x="2495600" y="1196752"/>
              <a:ext cx="8315325" cy="4733925"/>
            </a:xfrm>
            <a:prstGeom prst="rect">
              <a:avLst/>
            </a:prstGeom>
          </p:spPr>
        </p:pic>
        <p:sp>
          <p:nvSpPr>
            <p:cNvPr id="4" name="圓角矩形 3"/>
            <p:cNvSpPr/>
            <p:nvPr/>
          </p:nvSpPr>
          <p:spPr>
            <a:xfrm>
              <a:off x="2783632" y="4393270"/>
              <a:ext cx="504056" cy="447723"/>
            </a:xfrm>
            <a:prstGeom prst="round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FF0000"/>
                </a:solidFill>
                <a:effectLst/>
                <a:uFillTx/>
                <a:latin typeface="+mj-ea"/>
                <a:ea typeface="+mj-ea"/>
                <a:cs typeface="Montserrat"/>
                <a:sym typeface="Montserrat"/>
              </a:endParaRPr>
            </a:p>
          </p:txBody>
        </p:sp>
      </p:grpSp>
      <p:sp>
        <p:nvSpPr>
          <p:cNvPr id="5" name="六邊形 4"/>
          <p:cNvSpPr/>
          <p:nvPr/>
        </p:nvSpPr>
        <p:spPr>
          <a:xfrm>
            <a:off x="479376" y="382781"/>
            <a:ext cx="2088232" cy="1153475"/>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zh-TW" altLang="en-US" sz="1600" dirty="0" smtClean="0">
                <a:solidFill>
                  <a:srgbClr val="041E42"/>
                </a:solidFill>
                <a:latin typeface="+mj-ea"/>
                <a:ea typeface="+mj-ea"/>
                <a:cs typeface="Montserrat"/>
                <a:sym typeface="Montserrat"/>
              </a:rPr>
              <a:t>審核</a:t>
            </a:r>
            <a:r>
              <a:rPr kumimoji="0" lang="en-US" altLang="zh-TW" sz="1600" dirty="0" smtClean="0">
                <a:solidFill>
                  <a:srgbClr val="041E42"/>
                </a:solidFill>
                <a:latin typeface="+mj-ea"/>
                <a:ea typeface="+mj-ea"/>
                <a:cs typeface="Montserrat"/>
                <a:sym typeface="Montserrat"/>
              </a:rPr>
              <a:t>1.</a:t>
            </a: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600" dirty="0" smtClean="0">
                <a:solidFill>
                  <a:srgbClr val="041E42"/>
                </a:solidFill>
                <a:latin typeface="+mj-ea"/>
                <a:ea typeface="+mj-ea"/>
                <a:cs typeface="Montserrat"/>
                <a:sym typeface="Montserrat"/>
              </a:rPr>
              <a:t>工程單位</a:t>
            </a:r>
            <a:endParaRPr kumimoji="0" lang="en-US" altLang="zh-TW" sz="1600" dirty="0" smtClean="0">
              <a:solidFill>
                <a:srgbClr val="041E42"/>
              </a:solidFill>
              <a:latin typeface="+mj-ea"/>
              <a:ea typeface="+mj-ea"/>
              <a:cs typeface="Montserrat"/>
              <a:sym typeface="Montserrat"/>
            </a:endParaRP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600" dirty="0" smtClean="0">
                <a:solidFill>
                  <a:srgbClr val="041E42"/>
                </a:solidFill>
                <a:latin typeface="+mj-ea"/>
                <a:ea typeface="+mj-ea"/>
                <a:cs typeface="Montserrat"/>
                <a:sym typeface="Montserrat"/>
              </a:rPr>
              <a:t>主辦</a:t>
            </a:r>
            <a:r>
              <a:rPr kumimoji="0" lang="zh-TW" altLang="en-US" sz="1600" b="0" i="0" u="none" strike="noStrike" cap="none" spc="0" normalizeH="0" baseline="0" dirty="0" smtClean="0">
                <a:ln>
                  <a:noFill/>
                </a:ln>
                <a:solidFill>
                  <a:srgbClr val="041E42"/>
                </a:solidFill>
                <a:effectLst/>
                <a:uFillTx/>
                <a:latin typeface="+mj-ea"/>
                <a:ea typeface="+mj-ea"/>
                <a:cs typeface="Montserrat"/>
                <a:sym typeface="Montserrat"/>
              </a:rPr>
              <a:t>同意</a:t>
            </a:r>
            <a:endParaRPr kumimoji="0" lang="zh-TW" altLang="en-US" sz="16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6" name="向下箭號 5"/>
          <p:cNvSpPr/>
          <p:nvPr/>
        </p:nvSpPr>
        <p:spPr>
          <a:xfrm>
            <a:off x="1343472" y="1750378"/>
            <a:ext cx="324461" cy="447911"/>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7" name="六邊形 6"/>
          <p:cNvSpPr/>
          <p:nvPr/>
        </p:nvSpPr>
        <p:spPr>
          <a:xfrm>
            <a:off x="448733" y="2505516"/>
            <a:ext cx="2116667" cy="1493934"/>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zh-TW" altLang="en-US" sz="1600" dirty="0" smtClean="0">
                <a:solidFill>
                  <a:srgbClr val="041E42"/>
                </a:solidFill>
                <a:latin typeface="+mj-ea"/>
                <a:ea typeface="+mj-ea"/>
                <a:cs typeface="Montserrat"/>
                <a:sym typeface="Montserrat"/>
              </a:rPr>
              <a:t>審核</a:t>
            </a:r>
            <a:r>
              <a:rPr lang="en-US" altLang="zh-TW" sz="1600" dirty="0" smtClean="0">
                <a:solidFill>
                  <a:srgbClr val="041E42"/>
                </a:solidFill>
                <a:latin typeface="+mj-ea"/>
                <a:ea typeface="+mj-ea"/>
                <a:cs typeface="Montserrat"/>
                <a:sym typeface="Montserrat"/>
              </a:rPr>
              <a:t>2.</a:t>
            </a:r>
            <a:endParaRPr lang="en-US" altLang="zh-TW" sz="1600" dirty="0">
              <a:solidFill>
                <a:srgbClr val="041E42"/>
              </a:solidFill>
              <a:latin typeface="+mj-ea"/>
              <a:ea typeface="+mj-ea"/>
              <a:cs typeface="Montserrat"/>
              <a:sym typeface="Montserrat"/>
            </a:endParaRP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600" dirty="0" smtClean="0">
                <a:solidFill>
                  <a:srgbClr val="041E42"/>
                </a:solidFill>
                <a:latin typeface="+mj-ea"/>
                <a:ea typeface="+mj-ea"/>
                <a:cs typeface="Montserrat"/>
                <a:sym typeface="Montserrat"/>
              </a:rPr>
              <a:t>工程單位</a:t>
            </a:r>
            <a:endParaRPr kumimoji="0" lang="en-US" altLang="zh-TW" sz="1600" dirty="0" smtClean="0">
              <a:solidFill>
                <a:srgbClr val="041E42"/>
              </a:solidFill>
              <a:latin typeface="+mj-ea"/>
              <a:ea typeface="+mj-ea"/>
              <a:cs typeface="Montserrat"/>
              <a:sym typeface="Montserrat"/>
            </a:endParaRP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600" dirty="0" smtClean="0">
                <a:solidFill>
                  <a:srgbClr val="041E42"/>
                </a:solidFill>
                <a:latin typeface="+mj-ea"/>
                <a:ea typeface="+mj-ea"/>
                <a:cs typeface="Montserrat"/>
                <a:sym typeface="Montserrat"/>
              </a:rPr>
              <a:t>上一層主管</a:t>
            </a:r>
            <a:endParaRPr kumimoji="0" lang="en-US" altLang="zh-TW" sz="1600" dirty="0" smtClean="0">
              <a:solidFill>
                <a:srgbClr val="041E42"/>
              </a:solidFill>
              <a:latin typeface="+mj-ea"/>
              <a:ea typeface="+mj-ea"/>
              <a:cs typeface="Montserrat"/>
              <a:sym typeface="Montserrat"/>
            </a:endParaRPr>
          </a:p>
          <a:p>
            <a:pPr marL="0" marR="0" indent="0" algn="ctr" defTabSz="914400" rtl="0" fontAlgn="auto" latinLnBrk="0" hangingPunct="0">
              <a:lnSpc>
                <a:spcPct val="100000"/>
              </a:lnSpc>
              <a:spcBef>
                <a:spcPts val="0"/>
              </a:spcBef>
              <a:spcAft>
                <a:spcPts val="0"/>
              </a:spcAft>
              <a:buClrTx/>
              <a:buSzTx/>
              <a:buFontTx/>
              <a:buNone/>
              <a:tabLst/>
            </a:pPr>
            <a:r>
              <a:rPr lang="zh-TW" altLang="en-US" sz="1600" dirty="0">
                <a:solidFill>
                  <a:srgbClr val="041E42"/>
                </a:solidFill>
                <a:latin typeface="+mj-ea"/>
                <a:ea typeface="+mj-ea"/>
                <a:cs typeface="Montserrat"/>
                <a:sym typeface="Montserrat"/>
              </a:rPr>
              <a:t>同意</a:t>
            </a:r>
            <a:endParaRPr kumimoji="0" lang="en-US" altLang="zh-TW" sz="1600" dirty="0" smtClean="0">
              <a:solidFill>
                <a:srgbClr val="041E42"/>
              </a:solidFill>
              <a:latin typeface="+mj-ea"/>
              <a:ea typeface="+mj-ea"/>
              <a:cs typeface="Montserrat"/>
              <a:sym typeface="Montserrat"/>
            </a:endParaRPr>
          </a:p>
        </p:txBody>
      </p:sp>
      <p:pic>
        <p:nvPicPr>
          <p:cNvPr id="8" name="圖片 7"/>
          <p:cNvPicPr>
            <a:picLocks noChangeAspect="1"/>
          </p:cNvPicPr>
          <p:nvPr/>
        </p:nvPicPr>
        <p:blipFill>
          <a:blip r:embed="rId3"/>
          <a:stretch>
            <a:fillRect/>
          </a:stretch>
        </p:blipFill>
        <p:spPr>
          <a:xfrm>
            <a:off x="2682629" y="3937326"/>
            <a:ext cx="9509371" cy="2920674"/>
          </a:xfrm>
          <a:prstGeom prst="rect">
            <a:avLst/>
          </a:prstGeom>
          <a:ln>
            <a:solidFill>
              <a:srgbClr val="FF0000"/>
            </a:solidFill>
          </a:ln>
        </p:spPr>
      </p:pic>
      <p:sp>
        <p:nvSpPr>
          <p:cNvPr id="9" name="矩形 8"/>
          <p:cNvSpPr/>
          <p:nvPr/>
        </p:nvSpPr>
        <p:spPr>
          <a:xfrm>
            <a:off x="4151784" y="2276872"/>
            <a:ext cx="3024336" cy="369332"/>
          </a:xfrm>
          <a:prstGeom prst="rect">
            <a:avLst/>
          </a:prstGeom>
          <a:solidFill>
            <a:srgbClr val="FFFF00"/>
          </a:solidFill>
        </p:spPr>
        <p:txBody>
          <a:bodyPr wrap="square">
            <a:spAutoFit/>
          </a:bodyPr>
          <a:lstStyle/>
          <a:p>
            <a:pPr algn="ctr" fontAlgn="auto">
              <a:spcBef>
                <a:spcPts val="0"/>
              </a:spcBef>
              <a:spcAft>
                <a:spcPts val="0"/>
              </a:spcAft>
            </a:pPr>
            <a:r>
              <a:rPr kumimoji="0" lang="zh-TW" altLang="en-US" dirty="0">
                <a:solidFill>
                  <a:srgbClr val="041E42"/>
                </a:solidFill>
                <a:latin typeface="+mj-ea"/>
                <a:ea typeface="+mj-ea"/>
                <a:cs typeface="Montserrat"/>
                <a:sym typeface="Montserrat"/>
              </a:rPr>
              <a:t>工程</a:t>
            </a:r>
            <a:r>
              <a:rPr kumimoji="0" lang="zh-TW" altLang="en-US" dirty="0" smtClean="0">
                <a:solidFill>
                  <a:srgbClr val="041E42"/>
                </a:solidFill>
                <a:latin typeface="+mj-ea"/>
                <a:ea typeface="+mj-ea"/>
                <a:cs typeface="Montserrat"/>
                <a:sym typeface="Montserrat"/>
              </a:rPr>
              <a:t>單位審核，同意</a:t>
            </a:r>
            <a:endParaRPr kumimoji="0" lang="zh-TW" altLang="en-US" dirty="0">
              <a:solidFill>
                <a:srgbClr val="041E42"/>
              </a:solidFill>
              <a:latin typeface="+mj-ea"/>
              <a:ea typeface="+mj-ea"/>
              <a:cs typeface="Montserrat"/>
              <a:sym typeface="Montserrat"/>
            </a:endParaRPr>
          </a:p>
        </p:txBody>
      </p:sp>
      <p:sp>
        <p:nvSpPr>
          <p:cNvPr id="10" name="矩形 9"/>
          <p:cNvSpPr/>
          <p:nvPr/>
        </p:nvSpPr>
        <p:spPr>
          <a:xfrm>
            <a:off x="6104466" y="5932512"/>
            <a:ext cx="3024336" cy="369332"/>
          </a:xfrm>
          <a:prstGeom prst="rect">
            <a:avLst/>
          </a:prstGeom>
          <a:solidFill>
            <a:srgbClr val="FFFF00"/>
          </a:solidFill>
        </p:spPr>
        <p:txBody>
          <a:bodyPr wrap="square">
            <a:spAutoFit/>
          </a:bodyPr>
          <a:lstStyle/>
          <a:p>
            <a:pPr algn="ctr" fontAlgn="auto">
              <a:spcBef>
                <a:spcPts val="0"/>
              </a:spcBef>
              <a:spcAft>
                <a:spcPts val="0"/>
              </a:spcAft>
            </a:pPr>
            <a:r>
              <a:rPr kumimoji="0" lang="zh-TW" altLang="en-US" dirty="0" smtClean="0">
                <a:solidFill>
                  <a:srgbClr val="041E42"/>
                </a:solidFill>
                <a:latin typeface="+mj-ea"/>
                <a:ea typeface="+mj-ea"/>
                <a:cs typeface="Montserrat"/>
                <a:sym typeface="Montserrat"/>
              </a:rPr>
              <a:t>製卡窗口審核，同意</a:t>
            </a:r>
            <a:endParaRPr kumimoji="0" lang="zh-TW" altLang="en-US" dirty="0">
              <a:solidFill>
                <a:srgbClr val="041E42"/>
              </a:solidFill>
              <a:latin typeface="+mj-ea"/>
              <a:ea typeface="+mj-ea"/>
              <a:cs typeface="Montserrat"/>
              <a:sym typeface="Montserrat"/>
            </a:endParaRPr>
          </a:p>
        </p:txBody>
      </p:sp>
      <p:sp>
        <p:nvSpPr>
          <p:cNvPr id="11" name="向下箭號 10"/>
          <p:cNvSpPr/>
          <p:nvPr/>
        </p:nvSpPr>
        <p:spPr>
          <a:xfrm>
            <a:off x="1363133" y="4225132"/>
            <a:ext cx="304801" cy="444339"/>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sp>
        <p:nvSpPr>
          <p:cNvPr id="12" name="六邊形 11"/>
          <p:cNvSpPr/>
          <p:nvPr/>
        </p:nvSpPr>
        <p:spPr>
          <a:xfrm>
            <a:off x="432768" y="4848781"/>
            <a:ext cx="2088232" cy="1253725"/>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zh-TW" altLang="en-US" dirty="0" smtClean="0">
                <a:solidFill>
                  <a:srgbClr val="041E42"/>
                </a:solidFill>
                <a:latin typeface="+mj-ea"/>
                <a:ea typeface="+mj-ea"/>
                <a:cs typeface="Montserrat"/>
                <a:sym typeface="Montserrat"/>
              </a:rPr>
              <a:t>審核</a:t>
            </a:r>
            <a:r>
              <a:rPr lang="en-US" altLang="zh-TW" dirty="0" smtClean="0">
                <a:solidFill>
                  <a:srgbClr val="041E42"/>
                </a:solidFill>
                <a:latin typeface="+mj-ea"/>
                <a:ea typeface="+mj-ea"/>
                <a:cs typeface="Montserrat"/>
                <a:sym typeface="Montserrat"/>
              </a:rPr>
              <a:t>3.</a:t>
            </a:r>
            <a:endParaRPr lang="en-US" altLang="zh-TW" dirty="0">
              <a:solidFill>
                <a:srgbClr val="041E42"/>
              </a:solidFill>
              <a:latin typeface="+mj-ea"/>
              <a:ea typeface="+mj-ea"/>
              <a:cs typeface="Montserrat"/>
              <a:sym typeface="Montserrat"/>
            </a:endParaRPr>
          </a:p>
          <a:p>
            <a:pPr algn="ctr" fontAlgn="auto">
              <a:spcBef>
                <a:spcPts val="0"/>
              </a:spcBef>
              <a:spcAft>
                <a:spcPts val="0"/>
              </a:spcAft>
            </a:pPr>
            <a:r>
              <a:rPr kumimoji="0" lang="zh-TW" altLang="en-US" dirty="0" smtClean="0">
                <a:solidFill>
                  <a:srgbClr val="041E42"/>
                </a:solidFill>
                <a:latin typeface="+mj-ea"/>
                <a:ea typeface="+mj-ea"/>
                <a:cs typeface="Montserrat"/>
                <a:sym typeface="Montserrat"/>
              </a:rPr>
              <a:t>製</a:t>
            </a:r>
            <a:r>
              <a:rPr kumimoji="0" lang="zh-TW" altLang="en-US" dirty="0">
                <a:solidFill>
                  <a:srgbClr val="041E42"/>
                </a:solidFill>
                <a:latin typeface="+mj-ea"/>
                <a:ea typeface="+mj-ea"/>
                <a:cs typeface="Montserrat"/>
                <a:sym typeface="Montserrat"/>
              </a:rPr>
              <a:t>卡窗口</a:t>
            </a:r>
            <a:endParaRPr kumimoji="0" lang="en-US" altLang="zh-TW" dirty="0">
              <a:solidFill>
                <a:srgbClr val="041E42"/>
              </a:solidFill>
              <a:latin typeface="+mj-ea"/>
              <a:ea typeface="+mj-ea"/>
              <a:cs typeface="Montserrat"/>
              <a:sym typeface="Montserrat"/>
            </a:endParaRPr>
          </a:p>
          <a:p>
            <a:pPr algn="ctr" fontAlgn="auto">
              <a:spcBef>
                <a:spcPts val="0"/>
              </a:spcBef>
              <a:spcAft>
                <a:spcPts val="0"/>
              </a:spcAft>
            </a:pPr>
            <a:r>
              <a:rPr kumimoji="0" lang="zh-TW" altLang="en-US" dirty="0" smtClean="0">
                <a:solidFill>
                  <a:srgbClr val="041E42"/>
                </a:solidFill>
                <a:latin typeface="+mj-ea"/>
                <a:ea typeface="+mj-ea"/>
                <a:cs typeface="Montserrat"/>
                <a:sym typeface="Montserrat"/>
              </a:rPr>
              <a:t>審核</a:t>
            </a:r>
            <a:endParaRPr kumimoji="0" lang="en-US" altLang="zh-TW" dirty="0" smtClean="0">
              <a:solidFill>
                <a:srgbClr val="041E42"/>
              </a:solidFill>
              <a:latin typeface="+mj-ea"/>
              <a:ea typeface="+mj-ea"/>
              <a:cs typeface="Montserrat"/>
              <a:sym typeface="Montserrat"/>
            </a:endParaRPr>
          </a:p>
        </p:txBody>
      </p:sp>
      <p:sp>
        <p:nvSpPr>
          <p:cNvPr id="13" name="矩形 12"/>
          <p:cNvSpPr/>
          <p:nvPr/>
        </p:nvSpPr>
        <p:spPr>
          <a:xfrm>
            <a:off x="6744072" y="2924944"/>
            <a:ext cx="3024336" cy="369332"/>
          </a:xfrm>
          <a:prstGeom prst="rect">
            <a:avLst/>
          </a:prstGeom>
          <a:solidFill>
            <a:schemeClr val="accent2">
              <a:lumMod val="40000"/>
              <a:lumOff val="60000"/>
            </a:schemeClr>
          </a:solidFill>
        </p:spPr>
        <p:txBody>
          <a:bodyPr wrap="square">
            <a:spAutoFit/>
          </a:bodyPr>
          <a:lstStyle/>
          <a:p>
            <a:pPr algn="ctr" fontAlgn="auto">
              <a:spcBef>
                <a:spcPts val="0"/>
              </a:spcBef>
              <a:spcAft>
                <a:spcPts val="0"/>
              </a:spcAft>
            </a:pPr>
            <a:r>
              <a:rPr kumimoji="0" lang="zh-TW" altLang="en-US" dirty="0" smtClean="0">
                <a:solidFill>
                  <a:srgbClr val="041E42"/>
                </a:solidFill>
                <a:latin typeface="+mj-ea"/>
                <a:ea typeface="+mj-ea"/>
                <a:cs typeface="Montserrat"/>
                <a:sym typeface="Montserrat"/>
              </a:rPr>
              <a:t>駁回，須填寫意見</a:t>
            </a:r>
            <a:endParaRPr kumimoji="0" lang="zh-TW" altLang="en-US" dirty="0">
              <a:solidFill>
                <a:srgbClr val="041E42"/>
              </a:solidFill>
              <a:latin typeface="+mj-ea"/>
              <a:ea typeface="+mj-ea"/>
              <a:cs typeface="Montserrat"/>
              <a:sym typeface="Montserrat"/>
            </a:endParaRPr>
          </a:p>
        </p:txBody>
      </p:sp>
      <p:pic>
        <p:nvPicPr>
          <p:cNvPr id="14" name="圖片 13"/>
          <p:cNvPicPr>
            <a:picLocks noChangeAspect="1"/>
          </p:cNvPicPr>
          <p:nvPr/>
        </p:nvPicPr>
        <p:blipFill>
          <a:blip r:embed="rId4"/>
          <a:stretch>
            <a:fillRect/>
          </a:stretch>
        </p:blipFill>
        <p:spPr>
          <a:xfrm>
            <a:off x="5011737" y="6432551"/>
            <a:ext cx="5724525" cy="323850"/>
          </a:xfrm>
          <a:prstGeom prst="rect">
            <a:avLst/>
          </a:prstGeom>
          <a:ln w="76200">
            <a:solidFill>
              <a:srgbClr val="92D050"/>
            </a:solidFill>
          </a:ln>
        </p:spPr>
      </p:pic>
    </p:spTree>
    <p:extLst>
      <p:ext uri="{BB962C8B-B14F-4D97-AF65-F5344CB8AC3E}">
        <p14:creationId xmlns:p14="http://schemas.microsoft.com/office/powerpoint/2010/main" val="584938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p:txBody>
          <a:bodyPr/>
          <a:lstStyle/>
          <a:p>
            <a:r>
              <a:rPr lang="zh-TW" altLang="en-US" dirty="0">
                <a:latin typeface="微軟正黑體" panose="020B0604030504040204" pitchFamily="34" charset="-120"/>
                <a:ea typeface="微軟正黑體" panose="020B0604030504040204" pitchFamily="34" charset="-120"/>
                <a:sym typeface="Wingdings" panose="05000000000000000000" pitchFamily="2" charset="2"/>
              </a:rPr>
              <a:t>工程立案申請</a:t>
            </a:r>
            <a:endParaRPr lang="zh-TW" altLang="en-US" dirty="0"/>
          </a:p>
        </p:txBody>
      </p:sp>
    </p:spTree>
    <p:extLst>
      <p:ext uri="{BB962C8B-B14F-4D97-AF65-F5344CB8AC3E}">
        <p14:creationId xmlns:p14="http://schemas.microsoft.com/office/powerpoint/2010/main" val="314662124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469621" y="751416"/>
            <a:ext cx="82296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200" b="1" kern="0" smtClean="0">
                <a:latin typeface="微軟正黑體" panose="020B0604030504040204" pitchFamily="34" charset="-120"/>
                <a:ea typeface="微軟正黑體" panose="020B0604030504040204" pitchFamily="34" charset="-120"/>
              </a:rPr>
              <a:t>工程立案申請流程</a:t>
            </a:r>
            <a:endParaRPr lang="zh-TW" altLang="en-US" sz="3200" b="1" kern="0" smtClean="0">
              <a:latin typeface="微軟正黑體" panose="020B0604030504040204" pitchFamily="34" charset="-120"/>
              <a:ea typeface="微軟正黑體" panose="020B0604030504040204" pitchFamily="34" charset="-120"/>
            </a:endParaRPr>
          </a:p>
        </p:txBody>
      </p:sp>
      <p:sp>
        <p:nvSpPr>
          <p:cNvPr id="6" name="圓角矩形 5"/>
          <p:cNvSpPr/>
          <p:nvPr/>
        </p:nvSpPr>
        <p:spPr>
          <a:xfrm>
            <a:off x="2613885" y="2191874"/>
            <a:ext cx="1800200"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0000"/>
                </a:solidFill>
                <a:latin typeface="微軟正黑體" pitchFamily="34" charset="-120"/>
                <a:ea typeface="微軟正黑體" pitchFamily="34" charset="-120"/>
              </a:rPr>
              <a:t>取得訂單</a:t>
            </a:r>
          </a:p>
        </p:txBody>
      </p:sp>
      <p:sp>
        <p:nvSpPr>
          <p:cNvPr id="7" name="圓角矩形 6"/>
          <p:cNvSpPr/>
          <p:nvPr/>
        </p:nvSpPr>
        <p:spPr>
          <a:xfrm>
            <a:off x="5350189" y="2191874"/>
            <a:ext cx="1800200" cy="93610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工程安全會議</a:t>
            </a:r>
          </a:p>
        </p:txBody>
      </p:sp>
      <p:sp>
        <p:nvSpPr>
          <p:cNvPr id="8" name="圓角矩形 7"/>
          <p:cNvSpPr/>
          <p:nvPr/>
        </p:nvSpPr>
        <p:spPr>
          <a:xfrm>
            <a:off x="8086493" y="2191874"/>
            <a:ext cx="1800200" cy="93610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建立工程明細資料</a:t>
            </a:r>
          </a:p>
        </p:txBody>
      </p:sp>
      <p:sp>
        <p:nvSpPr>
          <p:cNvPr id="9" name="圓角矩形 8"/>
          <p:cNvSpPr/>
          <p:nvPr/>
        </p:nvSpPr>
        <p:spPr>
          <a:xfrm>
            <a:off x="8086196" y="4207404"/>
            <a:ext cx="1800225" cy="9366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建立下包商資料</a:t>
            </a:r>
          </a:p>
        </p:txBody>
      </p:sp>
      <p:sp>
        <p:nvSpPr>
          <p:cNvPr id="10" name="圓角矩形 9"/>
          <p:cNvSpPr/>
          <p:nvPr/>
        </p:nvSpPr>
        <p:spPr>
          <a:xfrm>
            <a:off x="5350189" y="4208098"/>
            <a:ext cx="1800200" cy="93610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內部簽核</a:t>
            </a:r>
          </a:p>
        </p:txBody>
      </p:sp>
      <p:sp>
        <p:nvSpPr>
          <p:cNvPr id="11" name="圓角矩形 10"/>
          <p:cNvSpPr/>
          <p:nvPr/>
        </p:nvSpPr>
        <p:spPr>
          <a:xfrm>
            <a:off x="2613885" y="4208098"/>
            <a:ext cx="1800200" cy="936104"/>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結果通知</a:t>
            </a:r>
          </a:p>
        </p:txBody>
      </p:sp>
      <p:sp>
        <p:nvSpPr>
          <p:cNvPr id="12" name="向右箭號 11"/>
          <p:cNvSpPr/>
          <p:nvPr/>
        </p:nvSpPr>
        <p:spPr>
          <a:xfrm>
            <a:off x="4486093" y="2479906"/>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3" name="向右箭號 12"/>
          <p:cNvSpPr/>
          <p:nvPr/>
        </p:nvSpPr>
        <p:spPr>
          <a:xfrm>
            <a:off x="7222397" y="2479906"/>
            <a:ext cx="792088" cy="36004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4" name="向右箭號 13"/>
          <p:cNvSpPr/>
          <p:nvPr/>
        </p:nvSpPr>
        <p:spPr>
          <a:xfrm rot="10800000">
            <a:off x="7222397" y="4496129"/>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5" name="向右箭號 14"/>
          <p:cNvSpPr/>
          <p:nvPr/>
        </p:nvSpPr>
        <p:spPr>
          <a:xfrm rot="10800000">
            <a:off x="4486093" y="4496130"/>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6" name="向右箭號 15"/>
          <p:cNvSpPr/>
          <p:nvPr/>
        </p:nvSpPr>
        <p:spPr>
          <a:xfrm rot="5400000">
            <a:off x="8572547" y="3434012"/>
            <a:ext cx="792088" cy="396044"/>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7" name="文字方塊 15"/>
          <p:cNvSpPr txBox="1">
            <a:spLocks noChangeArrowheads="1"/>
          </p:cNvSpPr>
          <p:nvPr/>
        </p:nvSpPr>
        <p:spPr bwMode="auto">
          <a:xfrm>
            <a:off x="8173508" y="1832504"/>
            <a:ext cx="2959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b="1" dirty="0" smtClean="0">
                <a:solidFill>
                  <a:srgbClr val="FF0000"/>
                </a:solidFill>
                <a:latin typeface="微軟正黑體" panose="020B0604030504040204" pitchFamily="34" charset="-120"/>
                <a:ea typeface="微軟正黑體" panose="020B0604030504040204" pitchFamily="34" charset="-120"/>
              </a:rPr>
              <a:t>業主</a:t>
            </a:r>
            <a:r>
              <a:rPr kumimoji="0" lang="en-US" altLang="zh-TW" b="1" dirty="0" smtClean="0">
                <a:solidFill>
                  <a:srgbClr val="FF0000"/>
                </a:solidFill>
                <a:latin typeface="微軟正黑體" panose="020B0604030504040204" pitchFamily="34" charset="-120"/>
                <a:ea typeface="微軟正黑體" panose="020B0604030504040204" pitchFamily="34" charset="-120"/>
              </a:rPr>
              <a:t>_</a:t>
            </a:r>
            <a:r>
              <a:rPr kumimoji="0" lang="zh-TW" altLang="en-US" b="1" dirty="0" smtClean="0">
                <a:solidFill>
                  <a:srgbClr val="FF0000"/>
                </a:solidFill>
                <a:latin typeface="微軟正黑體" panose="020B0604030504040204" pitchFamily="34" charset="-120"/>
                <a:ea typeface="微軟正黑體" panose="020B0604030504040204" pitchFamily="34" charset="-120"/>
              </a:rPr>
              <a:t>勞安管理人員</a:t>
            </a:r>
            <a:r>
              <a:rPr kumimoji="0" lang="en-US" altLang="zh-TW" b="1" dirty="0" smtClean="0">
                <a:solidFill>
                  <a:srgbClr val="FF0000"/>
                </a:solidFill>
                <a:latin typeface="微軟正黑體" panose="020B0604030504040204" pitchFamily="34" charset="-120"/>
                <a:ea typeface="微軟正黑體" panose="020B0604030504040204" pitchFamily="34" charset="-120"/>
              </a:rPr>
              <a:t>e</a:t>
            </a:r>
            <a:r>
              <a:rPr kumimoji="0" lang="zh-TW" altLang="en-US" b="1" dirty="0" smtClean="0">
                <a:solidFill>
                  <a:srgbClr val="FF0000"/>
                </a:solidFill>
                <a:latin typeface="微軟正黑體" panose="020B0604030504040204" pitchFamily="34" charset="-120"/>
                <a:ea typeface="微軟正黑體" panose="020B0604030504040204" pitchFamily="34" charset="-120"/>
              </a:rPr>
              <a:t>化開立</a:t>
            </a: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8" name="文字方塊 17"/>
          <p:cNvSpPr txBox="1">
            <a:spLocks noChangeArrowheads="1"/>
          </p:cNvSpPr>
          <p:nvPr/>
        </p:nvSpPr>
        <p:spPr bwMode="auto">
          <a:xfrm>
            <a:off x="8167158" y="5384799"/>
            <a:ext cx="3289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b="1" dirty="0">
                <a:solidFill>
                  <a:srgbClr val="FF0000"/>
                </a:solidFill>
                <a:latin typeface="微軟正黑體" panose="020B0604030504040204" pitchFamily="34" charset="-120"/>
                <a:ea typeface="微軟正黑體" panose="020B0604030504040204" pitchFamily="34" charset="-120"/>
              </a:rPr>
              <a:t>承攬</a:t>
            </a:r>
            <a:r>
              <a:rPr kumimoji="0" lang="zh-TW" altLang="en-US" b="1" dirty="0" smtClean="0">
                <a:solidFill>
                  <a:srgbClr val="FF0000"/>
                </a:solidFill>
                <a:latin typeface="微軟正黑體" panose="020B0604030504040204" pitchFamily="34" charset="-120"/>
                <a:ea typeface="微軟正黑體" panose="020B0604030504040204" pitchFamily="34" charset="-120"/>
              </a:rPr>
              <a:t>商</a:t>
            </a:r>
            <a:r>
              <a:rPr kumimoji="0" lang="en-US" altLang="zh-TW" b="1" dirty="0" smtClean="0">
                <a:solidFill>
                  <a:srgbClr val="FF0000"/>
                </a:solidFill>
                <a:latin typeface="微軟正黑體" panose="020B0604030504040204" pitchFamily="34" charset="-120"/>
                <a:ea typeface="微軟正黑體" panose="020B0604030504040204" pitchFamily="34" charset="-120"/>
              </a:rPr>
              <a:t>_</a:t>
            </a:r>
            <a:r>
              <a:rPr kumimoji="0" lang="zh-TW" altLang="en-US" b="1" dirty="0" smtClean="0">
                <a:solidFill>
                  <a:srgbClr val="FF0000"/>
                </a:solidFill>
                <a:latin typeface="微軟正黑體" panose="020B0604030504040204" pitchFamily="34" charset="-120"/>
                <a:ea typeface="微軟正黑體" panose="020B0604030504040204" pitchFamily="34" charset="-120"/>
              </a:rPr>
              <a:t>內部</a:t>
            </a:r>
            <a:r>
              <a:rPr kumimoji="0" lang="zh-TW" altLang="en-US" b="1" dirty="0">
                <a:solidFill>
                  <a:srgbClr val="FF0000"/>
                </a:solidFill>
                <a:latin typeface="微軟正黑體" panose="020B0604030504040204" pitchFamily="34" charset="-120"/>
                <a:ea typeface="微軟正黑體" panose="020B0604030504040204" pitchFamily="34" charset="-120"/>
              </a:rPr>
              <a:t>管理</a:t>
            </a:r>
            <a:r>
              <a:rPr kumimoji="0" lang="zh-TW" altLang="en-US" b="1" dirty="0" smtClean="0">
                <a:solidFill>
                  <a:srgbClr val="FF0000"/>
                </a:solidFill>
                <a:latin typeface="微軟正黑體" panose="020B0604030504040204" pitchFamily="34" charset="-120"/>
                <a:ea typeface="微軟正黑體" panose="020B0604030504040204" pitchFamily="34" charset="-120"/>
              </a:rPr>
              <a:t>人員系統確認</a:t>
            </a: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9" name="文字方塊 15"/>
          <p:cNvSpPr txBox="1">
            <a:spLocks noChangeArrowheads="1"/>
          </p:cNvSpPr>
          <p:nvPr/>
        </p:nvSpPr>
        <p:spPr bwMode="auto">
          <a:xfrm>
            <a:off x="4913841" y="5396970"/>
            <a:ext cx="272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b="1" dirty="0" smtClean="0">
                <a:solidFill>
                  <a:srgbClr val="FF0000"/>
                </a:solidFill>
                <a:latin typeface="微軟正黑體" panose="020B0604030504040204" pitchFamily="34" charset="-120"/>
                <a:ea typeface="微軟正黑體" panose="020B0604030504040204" pitchFamily="34" charset="-120"/>
              </a:rPr>
              <a:t>業主</a:t>
            </a:r>
            <a:r>
              <a:rPr kumimoji="0" lang="en-US" altLang="zh-TW" b="1" dirty="0" smtClean="0">
                <a:solidFill>
                  <a:srgbClr val="FF0000"/>
                </a:solidFill>
                <a:latin typeface="微軟正黑體" panose="020B0604030504040204" pitchFamily="34" charset="-120"/>
                <a:ea typeface="微軟正黑體" panose="020B0604030504040204" pitchFamily="34" charset="-120"/>
              </a:rPr>
              <a:t>_</a:t>
            </a:r>
            <a:r>
              <a:rPr kumimoji="0" lang="zh-TW" altLang="en-US" b="1" dirty="0" smtClean="0">
                <a:solidFill>
                  <a:srgbClr val="FF0000"/>
                </a:solidFill>
                <a:latin typeface="微軟正黑體" panose="020B0604030504040204" pitchFamily="34" charset="-120"/>
                <a:ea typeface="微軟正黑體" panose="020B0604030504040204" pitchFamily="34" charset="-120"/>
              </a:rPr>
              <a:t>工程單位</a:t>
            </a:r>
            <a:r>
              <a:rPr kumimoji="0" lang="en-US" altLang="zh-TW" b="1" dirty="0" smtClean="0">
                <a:solidFill>
                  <a:srgbClr val="FF0000"/>
                </a:solidFill>
                <a:latin typeface="微軟正黑體" panose="020B0604030504040204" pitchFamily="34" charset="-120"/>
                <a:ea typeface="微軟正黑體" panose="020B0604030504040204" pitchFamily="34" charset="-120"/>
              </a:rPr>
              <a:t>e</a:t>
            </a:r>
            <a:r>
              <a:rPr kumimoji="0" lang="zh-TW" altLang="en-US" b="1" dirty="0" smtClean="0">
                <a:solidFill>
                  <a:srgbClr val="FF0000"/>
                </a:solidFill>
                <a:latin typeface="微軟正黑體" panose="020B0604030504040204" pitchFamily="34" charset="-120"/>
                <a:ea typeface="微軟正黑體" panose="020B0604030504040204" pitchFamily="34" charset="-120"/>
              </a:rPr>
              <a:t>奇簽流程</a:t>
            </a: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0" name="文字方塊 19"/>
          <p:cNvSpPr txBox="1">
            <a:spLocks noChangeArrowheads="1"/>
          </p:cNvSpPr>
          <p:nvPr/>
        </p:nvSpPr>
        <p:spPr bwMode="auto">
          <a:xfrm>
            <a:off x="2181224" y="5376332"/>
            <a:ext cx="2366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b="1" dirty="0">
                <a:solidFill>
                  <a:srgbClr val="FF0000"/>
                </a:solidFill>
                <a:latin typeface="微軟正黑體" panose="020B0604030504040204" pitchFamily="34" charset="-120"/>
                <a:ea typeface="微軟正黑體" panose="020B0604030504040204" pitchFamily="34" charset="-120"/>
              </a:rPr>
              <a:t>承攬</a:t>
            </a:r>
            <a:r>
              <a:rPr kumimoji="0" lang="zh-TW" altLang="en-US" b="1" dirty="0" smtClean="0">
                <a:solidFill>
                  <a:srgbClr val="FF0000"/>
                </a:solidFill>
                <a:latin typeface="微軟正黑體" panose="020B0604030504040204" pitchFamily="34" charset="-120"/>
                <a:ea typeface="微軟正黑體" panose="020B0604030504040204" pitchFamily="34" charset="-120"/>
              </a:rPr>
              <a:t>商</a:t>
            </a:r>
            <a:r>
              <a:rPr kumimoji="0" lang="en-US" altLang="zh-TW" b="1" dirty="0" smtClean="0">
                <a:solidFill>
                  <a:srgbClr val="FF0000"/>
                </a:solidFill>
                <a:latin typeface="微軟正黑體" panose="020B0604030504040204" pitchFamily="34" charset="-120"/>
                <a:ea typeface="微軟正黑體" panose="020B0604030504040204" pitchFamily="34" charset="-120"/>
              </a:rPr>
              <a:t>_</a:t>
            </a:r>
            <a:r>
              <a:rPr kumimoji="0" lang="zh-TW" altLang="en-US" b="1" dirty="0" smtClean="0">
                <a:solidFill>
                  <a:srgbClr val="FF0000"/>
                </a:solidFill>
                <a:latin typeface="微軟正黑體" panose="020B0604030504040204" pitchFamily="34" charset="-120"/>
                <a:ea typeface="微軟正黑體" panose="020B0604030504040204" pitchFamily="34" charset="-120"/>
              </a:rPr>
              <a:t>門禁管理系統</a:t>
            </a: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8408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19629" y="1550987"/>
            <a:ext cx="7833226" cy="3444347"/>
          </a:xfrm>
          <a:prstGeom prst="rect">
            <a:avLst/>
          </a:prstGeom>
        </p:spPr>
      </p:pic>
      <p:sp>
        <p:nvSpPr>
          <p:cNvPr id="3" name="標題 5"/>
          <p:cNvSpPr txBox="1">
            <a:spLocks/>
          </p:cNvSpPr>
          <p:nvPr/>
        </p:nvSpPr>
        <p:spPr bwMode="auto">
          <a:xfrm>
            <a:off x="468313" y="226484"/>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600" kern="0" dirty="0" smtClean="0">
                <a:latin typeface="微軟正黑體" panose="020B0604030504040204" pitchFamily="34" charset="-120"/>
                <a:ea typeface="微軟正黑體" panose="020B0604030504040204" pitchFamily="34" charset="-120"/>
              </a:rPr>
              <a:t>工程立案</a:t>
            </a:r>
            <a:r>
              <a:rPr lang="en-US" altLang="zh-TW" sz="3600" kern="0" dirty="0" smtClean="0">
                <a:latin typeface="微軟正黑體" panose="020B0604030504040204" pitchFamily="34" charset="-120"/>
                <a:ea typeface="微軟正黑體" panose="020B0604030504040204" pitchFamily="34" charset="-120"/>
              </a:rPr>
              <a:t>_</a:t>
            </a:r>
            <a:r>
              <a:rPr lang="zh-TW" altLang="en-US" sz="3600" b="1" dirty="0">
                <a:solidFill>
                  <a:srgbClr val="FF0000"/>
                </a:solidFill>
                <a:latin typeface="微軟正黑體" panose="020B0604030504040204" pitchFamily="34" charset="-120"/>
                <a:ea typeface="微軟正黑體" panose="020B0604030504040204" pitchFamily="34" charset="-120"/>
              </a:rPr>
              <a:t>業主</a:t>
            </a:r>
            <a:endParaRPr lang="zh-TW" altLang="en-US" sz="3600" kern="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8405268" y="905933"/>
            <a:ext cx="3725564" cy="531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字方塊 4"/>
          <p:cNvSpPr txBox="1"/>
          <p:nvPr/>
        </p:nvSpPr>
        <p:spPr>
          <a:xfrm>
            <a:off x="2387599" y="5223934"/>
            <a:ext cx="5816601" cy="1477325"/>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800" b="1" i="0" u="none" strike="noStrike" cap="none" spc="0" normalizeH="0" baseline="0" dirty="0" smtClean="0">
                <a:ln>
                  <a:noFill/>
                </a:ln>
                <a:solidFill>
                  <a:srgbClr val="041E42"/>
                </a:solidFill>
                <a:effectLst/>
                <a:uFillTx/>
                <a:latin typeface="+mj-ea"/>
                <a:ea typeface="+mj-ea"/>
                <a:cs typeface="Montserrat"/>
                <a:sym typeface="Montserrat"/>
              </a:rPr>
              <a:t>提醒</a:t>
            </a:r>
            <a:r>
              <a:rPr kumimoji="0" lang="en-US" altLang="zh-TW" sz="1800" b="1" i="0" u="none" strike="noStrike" cap="none" spc="0" normalizeH="0" baseline="0" dirty="0" smtClean="0">
                <a:ln>
                  <a:noFill/>
                </a:ln>
                <a:solidFill>
                  <a:srgbClr val="041E42"/>
                </a:solidFill>
                <a:effectLst/>
                <a:uFillTx/>
                <a:latin typeface="+mj-ea"/>
                <a:ea typeface="+mj-ea"/>
                <a:cs typeface="Montserrat"/>
                <a:sym typeface="Montserrat"/>
              </a:rPr>
              <a:t>~</a:t>
            </a:r>
          </a:p>
          <a:p>
            <a:pPr marL="0" marR="0" indent="0" algn="l" defTabSz="914400" rtl="0" fontAlgn="auto" latinLnBrk="0" hangingPunct="0">
              <a:lnSpc>
                <a:spcPct val="100000"/>
              </a:lnSpc>
              <a:spcBef>
                <a:spcPts val="0"/>
              </a:spcBef>
              <a:spcAft>
                <a:spcPts val="0"/>
              </a:spcAft>
              <a:buClrTx/>
              <a:buSzTx/>
              <a:buFontTx/>
              <a:buNone/>
              <a:tabLst/>
            </a:pPr>
            <a:r>
              <a:rPr lang="zh-TW" altLang="en-US" dirty="0" smtClean="0">
                <a:solidFill>
                  <a:srgbClr val="041E42"/>
                </a:solidFill>
                <a:latin typeface="+mj-ea"/>
                <a:ea typeface="+mj-ea"/>
                <a:cs typeface="Montserrat"/>
                <a:sym typeface="Montserrat"/>
              </a:rPr>
              <a:t>由工程單位主動召開會議</a:t>
            </a:r>
            <a:endParaRPr lang="en-US" altLang="zh-TW" dirty="0" smtClean="0">
              <a:solidFill>
                <a:srgbClr val="041E42"/>
              </a:solidFill>
              <a:latin typeface="+mj-ea"/>
              <a:ea typeface="+mj-ea"/>
              <a:cs typeface="Montserrat"/>
              <a:sym typeface="Montserrat"/>
            </a:endParaRPr>
          </a:p>
          <a:p>
            <a:pPr marL="0" marR="0" indent="0" algn="l" defTabSz="914400" rtl="0" fontAlgn="auto" latinLnBrk="0" hangingPunct="0">
              <a:lnSpc>
                <a:spcPct val="100000"/>
              </a:lnSpc>
              <a:spcBef>
                <a:spcPts val="0"/>
              </a:spcBef>
              <a:spcAft>
                <a:spcPts val="0"/>
              </a:spcAft>
              <a:buClrTx/>
              <a:buSzTx/>
              <a:buFontTx/>
              <a:buNone/>
              <a:tabLst/>
            </a:pPr>
            <a:endParaRPr lang="en-US" altLang="zh-TW" dirty="0" smtClean="0">
              <a:solidFill>
                <a:srgbClr val="041E42"/>
              </a:solidFill>
              <a:latin typeface="+mj-ea"/>
              <a:ea typeface="+mj-ea"/>
              <a:cs typeface="Montserrat"/>
              <a:sym typeface="Montserrat"/>
            </a:endParaRPr>
          </a:p>
          <a:p>
            <a:pPr marL="0" marR="0" indent="0" algn="l" defTabSz="914400" rtl="0" fontAlgn="auto" latinLnBrk="0" hangingPunct="0">
              <a:lnSpc>
                <a:spcPct val="100000"/>
              </a:lnSpc>
              <a:spcBef>
                <a:spcPts val="0"/>
              </a:spcBef>
              <a:spcAft>
                <a:spcPts val="0"/>
              </a:spcAft>
              <a:buClrTx/>
              <a:buSzTx/>
              <a:buFontTx/>
              <a:buNone/>
              <a:tabLst/>
            </a:pPr>
            <a:r>
              <a:rPr lang="zh-TW" altLang="en-US" dirty="0" smtClean="0">
                <a:solidFill>
                  <a:srgbClr val="041E42"/>
                </a:solidFill>
                <a:latin typeface="+mj-ea"/>
                <a:ea typeface="+mj-ea"/>
                <a:cs typeface="Montserrat"/>
                <a:sym typeface="Montserrat"/>
              </a:rPr>
              <a:t>與會</a:t>
            </a: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單位：</a:t>
            </a:r>
            <a:endParaRPr kumimoji="0" lang="en-US" altLang="zh-TW" sz="18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algn="l"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現場單位</a:t>
            </a:r>
            <a:r>
              <a:rPr lang="zh-TW" altLang="en-US" dirty="0">
                <a:solidFill>
                  <a:srgbClr val="041E42"/>
                </a:solidFill>
                <a:latin typeface="+mj-ea"/>
                <a:ea typeface="+mj-ea"/>
                <a:cs typeface="Montserrat"/>
                <a:sym typeface="Montserrat"/>
              </a:rPr>
              <a:t>、勞安</a:t>
            </a:r>
            <a:r>
              <a:rPr lang="zh-TW" altLang="en-US" dirty="0" smtClean="0">
                <a:solidFill>
                  <a:srgbClr val="041E42"/>
                </a:solidFill>
                <a:latin typeface="+mj-ea"/>
                <a:ea typeface="+mj-ea"/>
                <a:cs typeface="Montserrat"/>
                <a:sym typeface="Montserrat"/>
              </a:rPr>
              <a:t>單位、承攬人</a:t>
            </a:r>
            <a:r>
              <a:rPr lang="en-US" altLang="zh-TW" dirty="0" smtClean="0">
                <a:solidFill>
                  <a:srgbClr val="041E42"/>
                </a:solidFill>
                <a:latin typeface="+mj-ea"/>
                <a:ea typeface="+mj-ea"/>
                <a:cs typeface="Montserrat"/>
                <a:sym typeface="Montserrat"/>
              </a:rPr>
              <a:t>(</a:t>
            </a:r>
            <a:r>
              <a:rPr lang="zh-TW" altLang="en-US" dirty="0" smtClean="0">
                <a:solidFill>
                  <a:srgbClr val="041E42"/>
                </a:solidFill>
                <a:latin typeface="+mj-ea"/>
                <a:ea typeface="+mj-ea"/>
                <a:cs typeface="Montserrat"/>
                <a:sym typeface="Montserrat"/>
              </a:rPr>
              <a:t>工地負責人、安衛人員</a:t>
            </a:r>
            <a:r>
              <a:rPr lang="en-US" altLang="zh-TW" dirty="0" smtClean="0">
                <a:solidFill>
                  <a:srgbClr val="041E42"/>
                </a:solidFill>
                <a:latin typeface="+mj-ea"/>
                <a:ea typeface="+mj-ea"/>
                <a:cs typeface="Montserrat"/>
                <a:sym typeface="Montserrat"/>
              </a:rPr>
              <a:t>)</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6" name="六邊形 5"/>
          <p:cNvSpPr/>
          <p:nvPr/>
        </p:nvSpPr>
        <p:spPr>
          <a:xfrm>
            <a:off x="9965267" y="147653"/>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29253396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838200" y="1466850"/>
            <a:ext cx="10515600" cy="3924300"/>
          </a:xfrm>
          <a:prstGeom prst="rect">
            <a:avLst/>
          </a:prstGeom>
        </p:spPr>
      </p:pic>
      <p:sp>
        <p:nvSpPr>
          <p:cNvPr id="3" name="標題 5"/>
          <p:cNvSpPr txBox="1">
            <a:spLocks/>
          </p:cNvSpPr>
          <p:nvPr/>
        </p:nvSpPr>
        <p:spPr bwMode="auto">
          <a:xfrm>
            <a:off x="468313" y="226484"/>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600" kern="0" dirty="0" smtClean="0">
                <a:latin typeface="微軟正黑體" panose="020B0604030504040204" pitchFamily="34" charset="-120"/>
                <a:ea typeface="微軟正黑體" panose="020B0604030504040204" pitchFamily="34" charset="-120"/>
              </a:rPr>
              <a:t>工程立案</a:t>
            </a:r>
            <a:r>
              <a:rPr lang="en-US" altLang="zh-TW" sz="3600" kern="0" dirty="0" smtClean="0">
                <a:latin typeface="微軟正黑體" panose="020B0604030504040204" pitchFamily="34" charset="-120"/>
                <a:ea typeface="微軟正黑體" panose="020B0604030504040204" pitchFamily="34" charset="-120"/>
              </a:rPr>
              <a:t>_</a:t>
            </a:r>
            <a:r>
              <a:rPr lang="zh-TW" altLang="en-US" sz="3600" b="1" dirty="0">
                <a:solidFill>
                  <a:srgbClr val="FF0000"/>
                </a:solidFill>
                <a:latin typeface="微軟正黑體" panose="020B0604030504040204" pitchFamily="34" charset="-120"/>
                <a:ea typeface="微軟正黑體" panose="020B0604030504040204" pitchFamily="34" charset="-120"/>
              </a:rPr>
              <a:t>業主</a:t>
            </a:r>
            <a:endParaRPr lang="zh-TW" altLang="en-US" sz="3600" kern="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3624792" y="2861203"/>
            <a:ext cx="1504950" cy="238125"/>
          </a:xfrm>
          <a:prstGeom prst="rect">
            <a:avLst/>
          </a:prstGeom>
          <a:ln>
            <a:noFill/>
          </a:ln>
          <a:effectLst>
            <a:softEdge rad="112500"/>
          </a:effectLst>
        </p:spPr>
      </p:pic>
      <p:pic>
        <p:nvPicPr>
          <p:cNvPr id="5" name="圖片 4"/>
          <p:cNvPicPr>
            <a:picLocks noChangeAspect="1"/>
          </p:cNvPicPr>
          <p:nvPr/>
        </p:nvPicPr>
        <p:blipFill>
          <a:blip r:embed="rId4"/>
          <a:stretch>
            <a:fillRect/>
          </a:stretch>
        </p:blipFill>
        <p:spPr>
          <a:xfrm>
            <a:off x="8734426" y="2596091"/>
            <a:ext cx="666750" cy="209550"/>
          </a:xfrm>
          <a:prstGeom prst="rect">
            <a:avLst/>
          </a:prstGeom>
        </p:spPr>
      </p:pic>
      <p:pic>
        <p:nvPicPr>
          <p:cNvPr id="6" name="圖片 5"/>
          <p:cNvPicPr>
            <a:picLocks noChangeAspect="1"/>
          </p:cNvPicPr>
          <p:nvPr/>
        </p:nvPicPr>
        <p:blipFill>
          <a:blip r:embed="rId5"/>
          <a:stretch>
            <a:fillRect/>
          </a:stretch>
        </p:blipFill>
        <p:spPr>
          <a:xfrm>
            <a:off x="3573462" y="3105679"/>
            <a:ext cx="5705475" cy="866775"/>
          </a:xfrm>
          <a:prstGeom prst="rect">
            <a:avLst/>
          </a:prstGeom>
          <a:ln>
            <a:noFill/>
          </a:ln>
          <a:effectLst>
            <a:softEdge rad="112500"/>
          </a:effectLst>
        </p:spPr>
      </p:pic>
      <p:pic>
        <p:nvPicPr>
          <p:cNvPr id="7" name="圖片 6"/>
          <p:cNvPicPr>
            <a:picLocks noChangeAspect="1"/>
          </p:cNvPicPr>
          <p:nvPr/>
        </p:nvPicPr>
        <p:blipFill>
          <a:blip r:embed="rId6"/>
          <a:stretch>
            <a:fillRect/>
          </a:stretch>
        </p:blipFill>
        <p:spPr>
          <a:xfrm>
            <a:off x="3596746" y="4113212"/>
            <a:ext cx="5895975" cy="257175"/>
          </a:xfrm>
          <a:prstGeom prst="rect">
            <a:avLst/>
          </a:prstGeom>
        </p:spPr>
      </p:pic>
      <p:sp>
        <p:nvSpPr>
          <p:cNvPr id="8" name="矩形 7"/>
          <p:cNvSpPr/>
          <p:nvPr/>
        </p:nvSpPr>
        <p:spPr>
          <a:xfrm>
            <a:off x="3183466" y="5891368"/>
            <a:ext cx="6248401" cy="369332"/>
          </a:xfrm>
          <a:prstGeom prst="rect">
            <a:avLst/>
          </a:prstGeom>
          <a:solidFill>
            <a:srgbClr val="FFFF00"/>
          </a:solidFill>
        </p:spPr>
        <p:txBody>
          <a:bodyPr wrap="square">
            <a:spAutoFit/>
          </a:bodyPr>
          <a:lstStyle/>
          <a:p>
            <a:pPr fontAlgn="auto"/>
            <a:r>
              <a:rPr lang="zh-TW" altLang="en-US" kern="0" dirty="0">
                <a:solidFill>
                  <a:srgbClr val="0000FF"/>
                </a:solidFill>
                <a:latin typeface="微軟正黑體" panose="020B0604030504040204" pitchFamily="34" charset="-120"/>
                <a:ea typeface="微軟正黑體" panose="020B0604030504040204" pitchFamily="34" charset="-120"/>
              </a:rPr>
              <a:t>勞安部管理員系統</a:t>
            </a:r>
            <a:r>
              <a:rPr lang="en-US" altLang="zh-TW" kern="0" dirty="0">
                <a:solidFill>
                  <a:srgbClr val="0000FF"/>
                </a:solidFill>
                <a:latin typeface="微軟正黑體" panose="020B0604030504040204" pitchFamily="34" charset="-120"/>
                <a:ea typeface="微軟正黑體" panose="020B0604030504040204" pitchFamily="34" charset="-120"/>
              </a:rPr>
              <a:t>&gt;&gt;</a:t>
            </a:r>
            <a:r>
              <a:rPr lang="zh-TW" altLang="en-US" kern="0" dirty="0">
                <a:solidFill>
                  <a:srgbClr val="0000FF"/>
                </a:solidFill>
                <a:latin typeface="微軟正黑體" panose="020B0604030504040204" pitchFamily="34" charset="-120"/>
                <a:ea typeface="微軟正黑體" panose="020B0604030504040204" pitchFamily="34" charset="-120"/>
              </a:rPr>
              <a:t>新增工程立案</a:t>
            </a:r>
            <a:r>
              <a:rPr lang="en-US" altLang="zh-TW" kern="0" dirty="0">
                <a:solidFill>
                  <a:srgbClr val="0000FF"/>
                </a:solidFill>
                <a:latin typeface="微軟正黑體" panose="020B0604030504040204" pitchFamily="34" charset="-120"/>
                <a:ea typeface="微軟正黑體" panose="020B0604030504040204" pitchFamily="34" charset="-120"/>
              </a:rPr>
              <a:t>&gt;&gt;</a:t>
            </a:r>
            <a:r>
              <a:rPr lang="zh-TW" altLang="en-US" kern="0" dirty="0">
                <a:solidFill>
                  <a:srgbClr val="0000FF"/>
                </a:solidFill>
                <a:latin typeface="微軟正黑體" panose="020B0604030504040204" pitchFamily="34" charset="-120"/>
                <a:ea typeface="微軟正黑體" panose="020B0604030504040204" pitchFamily="34" charset="-120"/>
              </a:rPr>
              <a:t>承攬商進行資料確認</a:t>
            </a:r>
          </a:p>
        </p:txBody>
      </p:sp>
    </p:spTree>
    <p:extLst>
      <p:ext uri="{BB962C8B-B14F-4D97-AF65-F5344CB8AC3E}">
        <p14:creationId xmlns:p14="http://schemas.microsoft.com/office/powerpoint/2010/main" val="392410988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84" b="90252"/>
          <a:stretch/>
        </p:blipFill>
        <p:spPr bwMode="auto">
          <a:xfrm>
            <a:off x="2237845" y="1625600"/>
            <a:ext cx="9429221"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標題 5"/>
          <p:cNvSpPr txBox="1">
            <a:spLocks/>
          </p:cNvSpPr>
          <p:nvPr/>
        </p:nvSpPr>
        <p:spPr bwMode="auto">
          <a:xfrm>
            <a:off x="468313" y="226484"/>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600" kern="0" dirty="0" smtClean="0">
                <a:latin typeface="微軟正黑體" panose="020B0604030504040204" pitchFamily="34" charset="-120"/>
                <a:ea typeface="微軟正黑體" panose="020B0604030504040204" pitchFamily="34" charset="-120"/>
              </a:rPr>
              <a:t>工程立案</a:t>
            </a:r>
            <a:r>
              <a:rPr lang="en-US" altLang="zh-TW" sz="3600" kern="0" dirty="0" smtClean="0">
                <a:latin typeface="微軟正黑體" panose="020B0604030504040204" pitchFamily="34" charset="-120"/>
                <a:ea typeface="微軟正黑體" panose="020B0604030504040204" pitchFamily="34" charset="-120"/>
              </a:rPr>
              <a:t>_</a:t>
            </a:r>
            <a:r>
              <a:rPr lang="zh-TW" altLang="en-US" sz="3600" b="1" dirty="0" smtClean="0">
                <a:solidFill>
                  <a:srgbClr val="FF0000"/>
                </a:solidFill>
                <a:latin typeface="微軟正黑體" panose="020B0604030504040204" pitchFamily="34" charset="-120"/>
                <a:ea typeface="微軟正黑體" panose="020B0604030504040204" pitchFamily="34" charset="-120"/>
              </a:rPr>
              <a:t>承攬商</a:t>
            </a:r>
            <a:endParaRPr lang="zh-TW" altLang="en-US" sz="3600" kern="0" dirty="0" smtClean="0">
              <a:latin typeface="微軟正黑體" panose="020B0604030504040204" pitchFamily="34" charset="-120"/>
              <a:ea typeface="微軟正黑體" panose="020B0604030504040204" pitchFamily="34" charset="-120"/>
            </a:endParaRPr>
          </a:p>
        </p:txBody>
      </p:sp>
      <p:sp>
        <p:nvSpPr>
          <p:cNvPr id="4" name="文字方塊 9"/>
          <p:cNvSpPr txBox="1">
            <a:spLocks noChangeArrowheads="1"/>
          </p:cNvSpPr>
          <p:nvPr/>
        </p:nvSpPr>
        <p:spPr bwMode="auto">
          <a:xfrm>
            <a:off x="5010152" y="667808"/>
            <a:ext cx="4775666"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工地</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負責人、</a:t>
            </a:r>
            <a:r>
              <a:rPr kumimoji="0" lang="zh-TW" altLang="en-US" dirty="0">
                <a:solidFill>
                  <a:srgbClr val="000000"/>
                </a:solidFill>
                <a:latin typeface="微軟正黑體" panose="020B0604030504040204" pitchFamily="34" charset="-120"/>
                <a:ea typeface="微軟正黑體" panose="020B0604030504040204" pitchFamily="34" charset="-120"/>
              </a:rPr>
              <a:t>代理人、</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安衛負責人</a:t>
            </a:r>
            <a:r>
              <a:rPr kumimoji="0" lang="zh-TW" altLang="en-US"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上傳「工程安全衛生防護計畫書」</a:t>
            </a:r>
            <a:endParaRPr kumimoji="0" lang="en-US"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eaLnBrk="1" hangingPunct="1"/>
            <a:r>
              <a:rPr kumimoji="0" lang="zh-TW" altLang="zh-TW"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③</a:t>
            </a:r>
            <a:r>
              <a:rPr kumimoji="0" lang="zh-TW" altLang="en-US"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點選「現場轄區單位」</a:t>
            </a:r>
            <a:r>
              <a:rPr kumimoji="0" lang="zh-TW" altLang="en-US"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記得按</a:t>
            </a:r>
            <a:endParaRPr kumimoji="0" lang="en-US" altLang="zh-TW"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pic>
        <p:nvPicPr>
          <p:cNvPr id="5" name="圖片 4"/>
          <p:cNvPicPr>
            <a:picLocks noChangeAspect="1"/>
          </p:cNvPicPr>
          <p:nvPr/>
        </p:nvPicPr>
        <p:blipFill>
          <a:blip r:embed="rId3"/>
          <a:stretch>
            <a:fillRect/>
          </a:stretch>
        </p:blipFill>
        <p:spPr>
          <a:xfrm>
            <a:off x="2252135" y="1944158"/>
            <a:ext cx="8661399" cy="79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4"/>
          <a:stretch>
            <a:fillRect/>
          </a:stretch>
        </p:blipFill>
        <p:spPr>
          <a:xfrm>
            <a:off x="2295381" y="2780772"/>
            <a:ext cx="9320886" cy="176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5"/>
          <a:stretch>
            <a:fillRect/>
          </a:stretch>
        </p:blipFill>
        <p:spPr>
          <a:xfrm>
            <a:off x="2253191" y="5192172"/>
            <a:ext cx="9422342" cy="1572695"/>
          </a:xfrm>
          <a:prstGeom prst="rect">
            <a:avLst/>
          </a:prstGeom>
        </p:spPr>
      </p:pic>
      <p:sp>
        <p:nvSpPr>
          <p:cNvPr id="8" name="圓角矩形 7"/>
          <p:cNvSpPr/>
          <p:nvPr/>
        </p:nvSpPr>
        <p:spPr>
          <a:xfrm>
            <a:off x="8839201" y="6486917"/>
            <a:ext cx="524933" cy="218682"/>
          </a:xfrm>
          <a:prstGeom prst="round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j-ea"/>
              <a:ea typeface="+mj-ea"/>
              <a:cs typeface="Montserrat"/>
              <a:sym typeface="Montserrat"/>
            </a:endParaRPr>
          </a:p>
        </p:txBody>
      </p:sp>
      <p:pic>
        <p:nvPicPr>
          <p:cNvPr id="9" name="圖片 8"/>
          <p:cNvPicPr>
            <a:picLocks noChangeAspect="1"/>
          </p:cNvPicPr>
          <p:nvPr/>
        </p:nvPicPr>
        <p:blipFill>
          <a:blip r:embed="rId6"/>
          <a:stretch>
            <a:fillRect/>
          </a:stretch>
        </p:blipFill>
        <p:spPr>
          <a:xfrm>
            <a:off x="4683125" y="3048528"/>
            <a:ext cx="1504950" cy="219075"/>
          </a:xfrm>
          <a:prstGeom prst="rect">
            <a:avLst/>
          </a:prstGeom>
          <a:ln>
            <a:solidFill>
              <a:srgbClr val="00B050"/>
            </a:solidFill>
          </a:ln>
        </p:spPr>
      </p:pic>
      <p:pic>
        <p:nvPicPr>
          <p:cNvPr id="10" name="圖片 9"/>
          <p:cNvPicPr>
            <a:picLocks noChangeAspect="1"/>
          </p:cNvPicPr>
          <p:nvPr/>
        </p:nvPicPr>
        <p:blipFill>
          <a:blip r:embed="rId7"/>
          <a:stretch>
            <a:fillRect/>
          </a:stretch>
        </p:blipFill>
        <p:spPr>
          <a:xfrm>
            <a:off x="2285998" y="4654550"/>
            <a:ext cx="9220202" cy="510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圖片 10"/>
          <p:cNvPicPr>
            <a:picLocks noChangeAspect="1"/>
          </p:cNvPicPr>
          <p:nvPr/>
        </p:nvPicPr>
        <p:blipFill>
          <a:blip r:embed="rId8"/>
          <a:stretch>
            <a:fillRect/>
          </a:stretch>
        </p:blipFill>
        <p:spPr>
          <a:xfrm>
            <a:off x="8378825" y="1259947"/>
            <a:ext cx="277244" cy="340254"/>
          </a:xfrm>
          <a:prstGeom prst="rect">
            <a:avLst/>
          </a:prstGeom>
        </p:spPr>
      </p:pic>
      <p:sp>
        <p:nvSpPr>
          <p:cNvPr id="12" name="矩形 11"/>
          <p:cNvSpPr/>
          <p:nvPr/>
        </p:nvSpPr>
        <p:spPr>
          <a:xfrm>
            <a:off x="3334943" y="3498334"/>
            <a:ext cx="6580648" cy="369332"/>
          </a:xfrm>
          <a:prstGeom prst="rect">
            <a:avLst/>
          </a:prstGeom>
          <a:solidFill>
            <a:schemeClr val="accent2"/>
          </a:solidFill>
        </p:spPr>
        <p:txBody>
          <a:bodyPr wrap="none">
            <a:spAutoFit/>
          </a:bodyPr>
          <a:lstStyle/>
          <a:p>
            <a:r>
              <a:rPr lang="zh-TW" altLang="en-US" b="1" dirty="0" smtClean="0">
                <a:solidFill>
                  <a:schemeClr val="bg1">
                    <a:lumMod val="95000"/>
                  </a:schemeClr>
                </a:solidFill>
                <a:latin typeface="+mj-ea"/>
                <a:cs typeface="Montserrat"/>
                <a:sym typeface="Montserrat"/>
              </a:rPr>
              <a:t>證照需有</a:t>
            </a:r>
            <a:r>
              <a:rPr lang="en-US" altLang="zh-TW" b="1" dirty="0" smtClean="0">
                <a:solidFill>
                  <a:schemeClr val="bg1">
                    <a:lumMod val="95000"/>
                  </a:schemeClr>
                </a:solidFill>
                <a:latin typeface="+mj-ea"/>
                <a:cs typeface="Montserrat"/>
                <a:sym typeface="Montserrat"/>
              </a:rPr>
              <a:t>[</a:t>
            </a:r>
            <a:r>
              <a:rPr lang="zh-TW" altLang="en-US" b="1" dirty="0" smtClean="0">
                <a:solidFill>
                  <a:schemeClr val="bg1">
                    <a:lumMod val="95000"/>
                  </a:schemeClr>
                </a:solidFill>
                <a:latin typeface="+mj-ea"/>
                <a:cs typeface="Montserrat"/>
                <a:sym typeface="Montserrat"/>
              </a:rPr>
              <a:t>安衛人員</a:t>
            </a:r>
            <a:r>
              <a:rPr lang="en-US" altLang="zh-TW" b="1" dirty="0" smtClean="0">
                <a:solidFill>
                  <a:schemeClr val="bg1">
                    <a:lumMod val="95000"/>
                  </a:schemeClr>
                </a:solidFill>
                <a:latin typeface="+mj-ea"/>
                <a:cs typeface="Montserrat"/>
                <a:sym typeface="Montserrat"/>
              </a:rPr>
              <a:t>]</a:t>
            </a:r>
            <a:r>
              <a:rPr lang="zh-TW" altLang="en-US" b="1" dirty="0" smtClean="0">
                <a:solidFill>
                  <a:schemeClr val="bg1">
                    <a:lumMod val="95000"/>
                  </a:schemeClr>
                </a:solidFill>
                <a:latin typeface="+mj-ea"/>
                <a:cs typeface="Montserrat"/>
                <a:sym typeface="Montserrat"/>
              </a:rPr>
              <a:t>項目，才</a:t>
            </a:r>
            <a:r>
              <a:rPr lang="zh-TW" altLang="en-US" b="1" dirty="0" smtClean="0">
                <a:solidFill>
                  <a:schemeClr val="bg1">
                    <a:lumMod val="95000"/>
                  </a:schemeClr>
                </a:solidFill>
                <a:latin typeface="+mj-ea"/>
                <a:cs typeface="Montserrat"/>
                <a:sym typeface="Montserrat"/>
              </a:rPr>
              <a:t>能</a:t>
            </a:r>
            <a:r>
              <a:rPr lang="zh-TW" altLang="en-US" b="1" dirty="0" smtClean="0">
                <a:solidFill>
                  <a:schemeClr val="bg1">
                    <a:lumMod val="95000"/>
                  </a:schemeClr>
                </a:solidFill>
                <a:latin typeface="+mj-ea"/>
                <a:cs typeface="Montserrat"/>
                <a:sym typeface="Montserrat"/>
              </a:rPr>
              <a:t>出現具有資格人員讓廠商選擇</a:t>
            </a:r>
            <a:endParaRPr lang="zh-TW" altLang="en-US" dirty="0">
              <a:solidFill>
                <a:schemeClr val="bg1">
                  <a:lumMod val="95000"/>
                </a:schemeClr>
              </a:solidFill>
            </a:endParaRPr>
          </a:p>
        </p:txBody>
      </p:sp>
    </p:spTree>
    <p:extLst>
      <p:ext uri="{BB962C8B-B14F-4D97-AF65-F5344CB8AC3E}">
        <p14:creationId xmlns:p14="http://schemas.microsoft.com/office/powerpoint/2010/main" val="1953356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p:txBody>
          <a:bodyPr/>
          <a:lstStyle/>
          <a:p>
            <a:pPr>
              <a:lnSpc>
                <a:spcPct val="150000"/>
              </a:lnSpc>
            </a:pPr>
            <a:r>
              <a:rPr lang="zh-TW" altLang="en-US" dirty="0">
                <a:latin typeface="微軟正黑體" panose="020B0604030504040204" pitchFamily="34" charset="-120"/>
                <a:ea typeface="微軟正黑體" panose="020B0604030504040204" pitchFamily="34" charset="-120"/>
                <a:sym typeface="Wingdings" panose="05000000000000000000" pitchFamily="2" charset="2"/>
              </a:rPr>
              <a:t>每日施工申請</a:t>
            </a:r>
            <a:endParaRPr lang="zh-TW" altLang="en-US" dirty="0">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40879418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2409825" y="418042"/>
            <a:ext cx="8229600" cy="63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200" b="1" kern="0" smtClean="0">
                <a:latin typeface="微軟正黑體" panose="020B0604030504040204" pitchFamily="34" charset="-120"/>
                <a:ea typeface="微軟正黑體" panose="020B0604030504040204" pitchFamily="34" charset="-120"/>
              </a:rPr>
              <a:t>每日施工單申請流程</a:t>
            </a:r>
            <a:endParaRPr lang="zh-TW" altLang="en-US" sz="3200" b="1" kern="0" smtClean="0">
              <a:latin typeface="微軟正黑體" panose="020B0604030504040204" pitchFamily="34" charset="-120"/>
              <a:ea typeface="微軟正黑體" panose="020B0604030504040204" pitchFamily="34" charset="-120"/>
            </a:endParaRPr>
          </a:p>
        </p:txBody>
      </p:sp>
      <p:sp>
        <p:nvSpPr>
          <p:cNvPr id="3" name="圓角矩形 2"/>
          <p:cNvSpPr/>
          <p:nvPr/>
        </p:nvSpPr>
        <p:spPr>
          <a:xfrm>
            <a:off x="2770560" y="1785475"/>
            <a:ext cx="1800200"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C000"/>
                </a:solidFill>
                <a:latin typeface="微軟正黑體" pitchFamily="34" charset="-120"/>
                <a:ea typeface="微軟正黑體" pitchFamily="34" charset="-120"/>
              </a:rPr>
              <a:t>通過工程立案</a:t>
            </a:r>
          </a:p>
        </p:txBody>
      </p:sp>
      <p:sp>
        <p:nvSpPr>
          <p:cNvPr id="4" name="圓角矩形 3"/>
          <p:cNvSpPr/>
          <p:nvPr/>
        </p:nvSpPr>
        <p:spPr>
          <a:xfrm>
            <a:off x="5506864" y="1785475"/>
            <a:ext cx="1800200" cy="93610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開立七日內施工單</a:t>
            </a:r>
          </a:p>
        </p:txBody>
      </p:sp>
      <p:sp>
        <p:nvSpPr>
          <p:cNvPr id="5" name="圓角矩形 4"/>
          <p:cNvSpPr/>
          <p:nvPr/>
        </p:nvSpPr>
        <p:spPr>
          <a:xfrm>
            <a:off x="8243168" y="1785475"/>
            <a:ext cx="1800200" cy="93610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內部簽核</a:t>
            </a:r>
          </a:p>
        </p:txBody>
      </p:sp>
      <p:sp>
        <p:nvSpPr>
          <p:cNvPr id="6" name="圓角矩形 5"/>
          <p:cNvSpPr/>
          <p:nvPr/>
        </p:nvSpPr>
        <p:spPr>
          <a:xfrm>
            <a:off x="8243888" y="3585105"/>
            <a:ext cx="1800225" cy="9366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結果通知</a:t>
            </a:r>
          </a:p>
        </p:txBody>
      </p:sp>
      <p:sp>
        <p:nvSpPr>
          <p:cNvPr id="7" name="圓角矩形 6"/>
          <p:cNvSpPr/>
          <p:nvPr/>
        </p:nvSpPr>
        <p:spPr>
          <a:xfrm>
            <a:off x="5506864" y="3585675"/>
            <a:ext cx="1800200" cy="93610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rPr>
              <a:t>門禁資料同步</a:t>
            </a:r>
          </a:p>
        </p:txBody>
      </p:sp>
      <p:sp>
        <p:nvSpPr>
          <p:cNvPr id="8" name="圓角矩形 7"/>
          <p:cNvSpPr/>
          <p:nvPr/>
        </p:nvSpPr>
        <p:spPr>
          <a:xfrm>
            <a:off x="2142067" y="3585675"/>
            <a:ext cx="2428693" cy="936104"/>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sz="2400" b="1" dirty="0">
                <a:solidFill>
                  <a:schemeClr val="tx1"/>
                </a:solidFill>
                <a:latin typeface="微軟正黑體" pitchFamily="34" charset="-120"/>
                <a:ea typeface="微軟正黑體" pitchFamily="34" charset="-120"/>
              </a:rPr>
              <a:t>列印每日施工</a:t>
            </a:r>
            <a:r>
              <a:rPr kumimoji="0" lang="zh-TW" altLang="en-US" sz="2400" b="1" dirty="0" smtClean="0">
                <a:solidFill>
                  <a:schemeClr val="tx1"/>
                </a:solidFill>
                <a:latin typeface="微軟正黑體" pitchFamily="34" charset="-120"/>
                <a:ea typeface="微軟正黑體" pitchFamily="34" charset="-120"/>
              </a:rPr>
              <a:t>單、</a:t>
            </a:r>
            <a:r>
              <a:rPr kumimoji="0" lang="en-US" altLang="zh-TW" sz="2400" b="1" dirty="0" smtClean="0">
                <a:solidFill>
                  <a:schemeClr val="tx1"/>
                </a:solidFill>
                <a:latin typeface="微軟正黑體" pitchFamily="34" charset="-120"/>
                <a:ea typeface="微軟正黑體" pitchFamily="34" charset="-120"/>
              </a:rPr>
              <a:t>JSA(</a:t>
            </a:r>
            <a:r>
              <a:rPr kumimoji="0" lang="zh-TW" altLang="en-US" sz="2400" b="1" dirty="0">
                <a:solidFill>
                  <a:schemeClr val="tx1"/>
                </a:solidFill>
                <a:latin typeface="微軟正黑體" pitchFamily="34" charset="-120"/>
                <a:ea typeface="微軟正黑體" pitchFamily="34" charset="-120"/>
              </a:rPr>
              <a:t>備查</a:t>
            </a:r>
            <a:r>
              <a:rPr kumimoji="0" lang="en-US" altLang="zh-TW" sz="2400" b="1" dirty="0">
                <a:solidFill>
                  <a:schemeClr val="tx1"/>
                </a:solidFill>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9" name="向右箭號 8"/>
          <p:cNvSpPr/>
          <p:nvPr/>
        </p:nvSpPr>
        <p:spPr>
          <a:xfrm>
            <a:off x="4642768" y="2073507"/>
            <a:ext cx="792088" cy="36004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0" name="向右箭號 9"/>
          <p:cNvSpPr/>
          <p:nvPr/>
        </p:nvSpPr>
        <p:spPr>
          <a:xfrm>
            <a:off x="7379072" y="2073507"/>
            <a:ext cx="792088" cy="36004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1" name="向右箭號 10"/>
          <p:cNvSpPr/>
          <p:nvPr/>
        </p:nvSpPr>
        <p:spPr>
          <a:xfrm rot="10800000">
            <a:off x="7379072" y="3945714"/>
            <a:ext cx="792088" cy="360040"/>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2" name="向右箭號 11"/>
          <p:cNvSpPr/>
          <p:nvPr/>
        </p:nvSpPr>
        <p:spPr>
          <a:xfrm rot="10800000">
            <a:off x="4642768" y="3801699"/>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3" name="向右箭號 12"/>
          <p:cNvSpPr/>
          <p:nvPr/>
        </p:nvSpPr>
        <p:spPr>
          <a:xfrm rot="5400000">
            <a:off x="8621210" y="2991609"/>
            <a:ext cx="792088" cy="396044"/>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4" name="圓角矩形 13"/>
          <p:cNvSpPr/>
          <p:nvPr/>
        </p:nvSpPr>
        <p:spPr>
          <a:xfrm>
            <a:off x="2474227" y="5491750"/>
            <a:ext cx="1800200" cy="93610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kumimoji="0" lang="zh-TW" altLang="en-US" sz="2400" b="1" dirty="0">
                <a:solidFill>
                  <a:schemeClr val="tx1"/>
                </a:solidFill>
                <a:latin typeface="微軟正黑體" pitchFamily="34" charset="-120"/>
                <a:ea typeface="微軟正黑體" pitchFamily="34" charset="-120"/>
              </a:rPr>
              <a:t>進場施工</a:t>
            </a:r>
          </a:p>
        </p:txBody>
      </p:sp>
      <p:sp>
        <p:nvSpPr>
          <p:cNvPr id="15" name="向右箭號 14"/>
          <p:cNvSpPr/>
          <p:nvPr/>
        </p:nvSpPr>
        <p:spPr>
          <a:xfrm rot="5400000">
            <a:off x="2883012" y="4790740"/>
            <a:ext cx="792088" cy="432048"/>
          </a:xfrm>
          <a:prstGeom prst="rightArrow">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latin typeface="微軟正黑體" pitchFamily="34" charset="-120"/>
              <a:ea typeface="微軟正黑體" pitchFamily="34" charset="-120"/>
            </a:endParaRPr>
          </a:p>
        </p:txBody>
      </p:sp>
      <p:sp>
        <p:nvSpPr>
          <p:cNvPr id="17" name="文字方塊 15"/>
          <p:cNvSpPr txBox="1">
            <a:spLocks noChangeArrowheads="1"/>
          </p:cNvSpPr>
          <p:nvPr/>
        </p:nvSpPr>
        <p:spPr bwMode="auto">
          <a:xfrm>
            <a:off x="9274175" y="2814637"/>
            <a:ext cx="272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b="1" dirty="0" smtClean="0">
                <a:solidFill>
                  <a:srgbClr val="FF0000"/>
                </a:solidFill>
                <a:latin typeface="微軟正黑體" panose="020B0604030504040204" pitchFamily="34" charset="-120"/>
                <a:ea typeface="微軟正黑體" panose="020B0604030504040204" pitchFamily="34" charset="-120"/>
              </a:rPr>
              <a:t>業主</a:t>
            </a:r>
            <a:r>
              <a:rPr kumimoji="0" lang="en-US" altLang="zh-TW" b="1" dirty="0" smtClean="0">
                <a:solidFill>
                  <a:srgbClr val="FF0000"/>
                </a:solidFill>
                <a:latin typeface="微軟正黑體" panose="020B0604030504040204" pitchFamily="34" charset="-120"/>
                <a:ea typeface="微軟正黑體" panose="020B0604030504040204" pitchFamily="34" charset="-120"/>
              </a:rPr>
              <a:t>_</a:t>
            </a:r>
            <a:r>
              <a:rPr kumimoji="0" lang="zh-TW" altLang="en-US" b="1" dirty="0" smtClean="0">
                <a:solidFill>
                  <a:srgbClr val="FF0000"/>
                </a:solidFill>
                <a:latin typeface="微軟正黑體" panose="020B0604030504040204" pitchFamily="34" charset="-120"/>
                <a:ea typeface="微軟正黑體" panose="020B0604030504040204" pitchFamily="34" charset="-120"/>
              </a:rPr>
              <a:t>工程單位</a:t>
            </a:r>
            <a:r>
              <a:rPr kumimoji="0" lang="en-US" altLang="zh-TW" b="1" dirty="0" smtClean="0">
                <a:solidFill>
                  <a:srgbClr val="FF0000"/>
                </a:solidFill>
                <a:latin typeface="微軟正黑體" panose="020B0604030504040204" pitchFamily="34" charset="-120"/>
                <a:ea typeface="微軟正黑體" panose="020B0604030504040204" pitchFamily="34" charset="-120"/>
              </a:rPr>
              <a:t>e</a:t>
            </a:r>
            <a:r>
              <a:rPr kumimoji="0" lang="zh-TW" altLang="en-US" b="1" dirty="0" smtClean="0">
                <a:solidFill>
                  <a:srgbClr val="FF0000"/>
                </a:solidFill>
                <a:latin typeface="微軟正黑體" panose="020B0604030504040204" pitchFamily="34" charset="-120"/>
                <a:ea typeface="微軟正黑體" panose="020B0604030504040204" pitchFamily="34" charset="-120"/>
              </a:rPr>
              <a:t>奇簽流程</a:t>
            </a:r>
            <a:endParaRPr kumimoji="0"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943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7"/>
          <p:cNvSpPr txBox="1">
            <a:spLocks/>
          </p:cNvSpPr>
          <p:nvPr/>
        </p:nvSpPr>
        <p:spPr bwMode="auto">
          <a:xfrm>
            <a:off x="1690688" y="99483"/>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1pPr>
            <a:lvl2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2pPr>
            <a:lvl3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3pPr>
            <a:lvl4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4pPr>
            <a:lvl5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5pPr>
            <a:lvl6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6pPr>
            <a:lvl7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7pPr>
            <a:lvl8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8pPr>
            <a:lvl9pPr marL="0" marR="0" indent="0" algn="l" defTabSz="548627" rtl="0" eaLnBrk="1" latinLnBrk="0" hangingPunct="1">
              <a:lnSpc>
                <a:spcPct val="100000"/>
              </a:lnSpc>
              <a:spcBef>
                <a:spcPts val="0"/>
              </a:spcBef>
              <a:spcAft>
                <a:spcPts val="0"/>
              </a:spcAft>
              <a:buClrTx/>
              <a:buSzTx/>
              <a:buFontTx/>
              <a:buNone/>
              <a:tabLst/>
              <a:defRPr sz="4080" b="0" i="0" u="none" strike="noStrike" cap="none" spc="0" baseline="0">
                <a:ln>
                  <a:noFill/>
                </a:ln>
                <a:solidFill>
                  <a:srgbClr val="101E3E"/>
                </a:solidFill>
                <a:uFillTx/>
                <a:latin typeface="Montserrat Hairline"/>
                <a:ea typeface="Montserrat Hairline"/>
                <a:cs typeface="Montserrat Hairline"/>
                <a:sym typeface="Montserrat Hairline"/>
              </a:defRPr>
            </a:lvl9pPr>
          </a:lstStyle>
          <a:p>
            <a:r>
              <a:rPr lang="zh-TW" altLang="en-US" sz="3200" kern="0" smtClean="0">
                <a:latin typeface="微軟正黑體" panose="020B0604030504040204" pitchFamily="34" charset="-120"/>
                <a:ea typeface="微軟正黑體" panose="020B0604030504040204" pitchFamily="34" charset="-120"/>
              </a:rPr>
              <a:t>每日施工單申請</a:t>
            </a:r>
            <a:endParaRPr lang="zh-TW" altLang="en-US" sz="3200" kern="0" smtClean="0">
              <a:latin typeface="微軟正黑體" panose="020B0604030504040204" pitchFamily="34" charset="-120"/>
              <a:ea typeface="微軟正黑體" panose="020B0604030504040204" pitchFamily="34" charset="-120"/>
            </a:endParaRPr>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039283"/>
            <a:ext cx="8675687"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850" y="2883958"/>
            <a:ext cx="12001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形圖說文字 5"/>
          <p:cNvSpPr/>
          <p:nvPr/>
        </p:nvSpPr>
        <p:spPr>
          <a:xfrm>
            <a:off x="7811616" y="171789"/>
            <a:ext cx="2160240" cy="1224136"/>
          </a:xfrm>
          <a:prstGeom prst="wedgeEllipseCallout">
            <a:avLst>
              <a:gd name="adj1" fmla="val -31563"/>
              <a:gd name="adj2" fmla="val 185411"/>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b="1" dirty="0">
                <a:latin typeface="微軟正黑體" pitchFamily="34" charset="-120"/>
                <a:ea typeface="微軟正黑體" pitchFamily="34" charset="-120"/>
              </a:rPr>
              <a:t>特殊作業</a:t>
            </a:r>
            <a:endParaRPr kumimoji="0" lang="en-US" altLang="zh-TW" b="1" dirty="0">
              <a:latin typeface="微軟正黑體" pitchFamily="34" charset="-120"/>
              <a:ea typeface="微軟正黑體" pitchFamily="34" charset="-120"/>
            </a:endParaRPr>
          </a:p>
          <a:p>
            <a:pPr algn="ctr" fontAlgn="auto">
              <a:spcBef>
                <a:spcPts val="0"/>
              </a:spcBef>
              <a:spcAft>
                <a:spcPts val="0"/>
              </a:spcAft>
              <a:defRPr/>
            </a:pPr>
            <a:r>
              <a:rPr kumimoji="0" lang="zh-TW" altLang="en-US" b="1" dirty="0">
                <a:latin typeface="微軟正黑體" pitchFamily="34" charset="-120"/>
                <a:ea typeface="微軟正黑體" pitchFamily="34" charset="-120"/>
              </a:rPr>
              <a:t>注意事項</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828271"/>
            <a:ext cx="6373813"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橢圓形圖說文字 7"/>
          <p:cNvSpPr/>
          <p:nvPr/>
        </p:nvSpPr>
        <p:spPr>
          <a:xfrm>
            <a:off x="7964016" y="324189"/>
            <a:ext cx="2160240" cy="1224136"/>
          </a:xfrm>
          <a:prstGeom prst="wedgeEllipseCallout">
            <a:avLst>
              <a:gd name="adj1" fmla="val -208688"/>
              <a:gd name="adj2" fmla="val 247955"/>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b="1" dirty="0">
                <a:latin typeface="微軟正黑體" pitchFamily="34" charset="-120"/>
                <a:ea typeface="微軟正黑體" pitchFamily="34" charset="-120"/>
              </a:rPr>
              <a:t>工作區域</a:t>
            </a:r>
            <a:endParaRPr kumimoji="0" lang="en-US" altLang="zh-TW" b="1" dirty="0">
              <a:latin typeface="微軟正黑體" pitchFamily="34" charset="-120"/>
              <a:ea typeface="微軟正黑體" pitchFamily="34" charset="-120"/>
            </a:endParaRPr>
          </a:p>
          <a:p>
            <a:pPr algn="ctr" fontAlgn="auto">
              <a:spcBef>
                <a:spcPts val="0"/>
              </a:spcBef>
              <a:spcAft>
                <a:spcPts val="0"/>
              </a:spcAft>
              <a:defRPr/>
            </a:pPr>
            <a:r>
              <a:rPr kumimoji="0" lang="zh-TW" altLang="en-US" b="1" dirty="0">
                <a:latin typeface="微軟正黑體" pitchFamily="34" charset="-120"/>
                <a:ea typeface="微軟正黑體" pitchFamily="34" charset="-120"/>
              </a:rPr>
              <a:t>注意事項</a:t>
            </a:r>
          </a:p>
        </p:txBody>
      </p:sp>
      <p:pic>
        <p:nvPicPr>
          <p:cNvPr id="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63" y="1980671"/>
            <a:ext cx="61087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975" y="1977496"/>
            <a:ext cx="18478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5412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5" presetClass="exit" presetSubtype="10" fill="hold" nodeType="withEffect">
                                  <p:stCondLst>
                                    <p:cond delay="0"/>
                                  </p:stCondLst>
                                  <p:childTnLst>
                                    <p:animEffect transition="out" filter="checkerboard(across)">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heckerboard(across)">
                                      <p:cBhvr>
                                        <p:cTn id="38" dur="500"/>
                                        <p:tgtEl>
                                          <p:spTgt spid="4"/>
                                        </p:tgtEl>
                                      </p:cBhvr>
                                    </p:animEffect>
                                  </p:childTnLst>
                                </p:cTn>
                              </p:par>
                              <p:par>
                                <p:cTn id="39" presetID="5" presetClass="entr" presetSubtype="1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ppt_x"/>
                                          </p:val>
                                        </p:tav>
                                        <p:tav tm="100000">
                                          <p:val>
                                            <p:strVal val="#ppt_x"/>
                                          </p:val>
                                        </p:tav>
                                      </p:tavLst>
                                    </p:anim>
                                    <p:anim calcmode="lin" valueType="num">
                                      <p:cBhvr additive="base">
                                        <p:cTn id="52" dur="10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5" presetClass="exit" presetSubtype="10" fill="hold" nodeType="afterEffect">
                                  <p:stCondLst>
                                    <p:cond delay="0"/>
                                  </p:stCondLst>
                                  <p:childTnLst>
                                    <p:animEffect transition="out" filter="checkerboard(across)">
                                      <p:cBhvr>
                                        <p:cTn id="55" dur="1000"/>
                                        <p:tgtEl>
                                          <p:spTgt spid="8"/>
                                        </p:tgtEl>
                                      </p:cBhvr>
                                    </p:animEffect>
                                    <p:set>
                                      <p:cBhvr>
                                        <p:cTn id="5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
          </p:nvPr>
        </p:nvSpPr>
        <p:spPr>
          <a:xfrm>
            <a:off x="421640" y="1759375"/>
            <a:ext cx="6278880" cy="2473958"/>
          </a:xfrm>
        </p:spPr>
        <p:txBody>
          <a:bodyPr>
            <a:normAutofit/>
          </a:bodyPr>
          <a:lstStyle/>
          <a:p>
            <a:r>
              <a:rPr lang="zh-TW" altLang="en-US" dirty="0" smtClean="0"/>
              <a:t>對象一、</a:t>
            </a:r>
            <a:endParaRPr lang="en-US" altLang="zh-TW" dirty="0" smtClean="0"/>
          </a:p>
          <a:p>
            <a:r>
              <a:rPr lang="zh-TW" altLang="en-US" dirty="0" smtClean="0"/>
              <a:t>未申請</a:t>
            </a:r>
            <a:r>
              <a:rPr lang="zh-TW" altLang="en-US" dirty="0"/>
              <a:t>過奇美廠商門禁系統的廠商廠商如何</a:t>
            </a:r>
            <a:r>
              <a:rPr lang="zh-TW" altLang="en-US" dirty="0" smtClean="0"/>
              <a:t>註冊申請</a:t>
            </a:r>
            <a:r>
              <a:rPr lang="en-US" altLang="zh-TW" dirty="0" smtClean="0"/>
              <a:t>?</a:t>
            </a:r>
            <a:endParaRPr lang="zh-TW" altLang="en-US" dirty="0"/>
          </a:p>
        </p:txBody>
      </p:sp>
    </p:spTree>
    <p:extLst>
      <p:ext uri="{BB962C8B-B14F-4D97-AF65-F5344CB8AC3E}">
        <p14:creationId xmlns:p14="http://schemas.microsoft.com/office/powerpoint/2010/main" val="157850309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7960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915179" y="2047875"/>
            <a:ext cx="7877175" cy="4362450"/>
          </a:xfrm>
          <a:prstGeom prst="rect">
            <a:avLst/>
          </a:prstGeom>
        </p:spPr>
      </p:pic>
      <p:sp>
        <p:nvSpPr>
          <p:cNvPr id="4" name="矩形 3"/>
          <p:cNvSpPr/>
          <p:nvPr/>
        </p:nvSpPr>
        <p:spPr>
          <a:xfrm>
            <a:off x="7847356" y="5257798"/>
            <a:ext cx="930958" cy="27106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5" name="文字方塊 4"/>
          <p:cNvSpPr txBox="1"/>
          <p:nvPr/>
        </p:nvSpPr>
        <p:spPr>
          <a:xfrm>
            <a:off x="699246" y="0"/>
            <a:ext cx="8848725" cy="800219"/>
          </a:xfrm>
          <a:prstGeom prst="rect">
            <a:avLst/>
          </a:prstGeom>
          <a:noFill/>
        </p:spPr>
        <p:txBody>
          <a:bodyPr wrap="square" rtlCol="0">
            <a:spAutoFit/>
          </a:bodyPr>
          <a:lstStyle/>
          <a:p>
            <a:endParaRPr lang="en-US" altLang="zh-TW" dirty="0" smtClean="0">
              <a:latin typeface="+mj-ea"/>
              <a:ea typeface="+mj-ea"/>
              <a:cs typeface="Times New Roman" panose="02020603050405020304" pitchFamily="18" charset="0"/>
            </a:endParaRPr>
          </a:p>
          <a:p>
            <a:r>
              <a:rPr lang="zh-TW" altLang="en-US" sz="2800" b="1" dirty="0">
                <a:latin typeface="+mj-ea"/>
                <a:ea typeface="+mj-ea"/>
                <a:cs typeface="Times New Roman" panose="02020603050405020304" pitchFamily="18" charset="0"/>
              </a:rPr>
              <a:t>由搜尋引擎</a:t>
            </a:r>
            <a:r>
              <a:rPr lang="zh-TW" altLang="en-US" sz="2800" b="1" dirty="0" smtClean="0">
                <a:latin typeface="+mj-ea"/>
                <a:ea typeface="+mj-ea"/>
                <a:cs typeface="Times New Roman" panose="02020603050405020304" pitchFamily="18" charset="0"/>
              </a:rPr>
              <a:t>進入網站</a:t>
            </a:r>
            <a:endParaRPr lang="en-US" altLang="zh-TW" sz="2800" b="1" dirty="0">
              <a:latin typeface="+mj-ea"/>
              <a:ea typeface="+mj-ea"/>
              <a:cs typeface="Times New Roman" panose="02020603050405020304" pitchFamily="18" charset="0"/>
            </a:endParaRPr>
          </a:p>
        </p:txBody>
      </p:sp>
      <p:sp>
        <p:nvSpPr>
          <p:cNvPr id="6" name="矩形 5"/>
          <p:cNvSpPr/>
          <p:nvPr/>
        </p:nvSpPr>
        <p:spPr>
          <a:xfrm>
            <a:off x="2811157" y="901061"/>
            <a:ext cx="1471484" cy="954107"/>
          </a:xfrm>
          <a:prstGeom prst="rect">
            <a:avLst/>
          </a:prstGeom>
        </p:spPr>
        <p:txBody>
          <a:bodyPr wrap="square">
            <a:spAutoFit/>
          </a:bodyPr>
          <a:lstStyle/>
          <a:p>
            <a:pPr algn="ctr"/>
            <a:r>
              <a:rPr lang="zh-TW" altLang="en-US" sz="2800" dirty="0" smtClean="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rPr>
              <a:t>登入</a:t>
            </a:r>
            <a:r>
              <a:rPr lang="zh-TW" altLang="en-US" sz="2800" dirty="0" smtClean="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rPr>
              <a:t>頁網址  </a:t>
            </a:r>
            <a:endParaRPr lang="zh-TW" altLang="en-US" sz="2800" dirty="0">
              <a:solidFill>
                <a:srgbClr val="FF0000"/>
              </a:solidFill>
              <a:effectLst>
                <a:outerShdw blurRad="38100" dist="38100" dir="2700000" algn="tl">
                  <a:srgbClr val="000000">
                    <a:alpha val="43137"/>
                  </a:srgbClr>
                </a:outerShdw>
              </a:effectLst>
              <a:latin typeface="+mj-ea"/>
              <a:ea typeface="+mj-ea"/>
            </a:endParaRPr>
          </a:p>
        </p:txBody>
      </p:sp>
      <p:sp>
        <p:nvSpPr>
          <p:cNvPr id="9" name="矩形 8"/>
          <p:cNvSpPr/>
          <p:nvPr/>
        </p:nvSpPr>
        <p:spPr>
          <a:xfrm>
            <a:off x="4343311" y="1048480"/>
            <a:ext cx="6422014" cy="523220"/>
          </a:xfrm>
          <a:prstGeom prst="rect">
            <a:avLst/>
          </a:prstGeom>
        </p:spPr>
        <p:txBody>
          <a:bodyPr wrap="none">
            <a:spAutoFit/>
          </a:bodyPr>
          <a:lstStyle/>
          <a:p>
            <a:r>
              <a:rPr lang="zh-TW" altLang="en-US" sz="2800" dirty="0">
                <a:latin typeface="+mj-ea"/>
                <a:ea typeface="+mj-ea"/>
                <a:hlinkClick r:id="rId3"/>
              </a:rPr>
              <a:t>https://acs.chimei.com.tw/Login.aspx</a:t>
            </a:r>
            <a:endParaRPr lang="zh-TW" altLang="en-US" sz="2800" dirty="0">
              <a:latin typeface="+mj-ea"/>
              <a:ea typeface="+mj-ea"/>
            </a:endParaRPr>
          </a:p>
        </p:txBody>
      </p:sp>
      <p:sp>
        <p:nvSpPr>
          <p:cNvPr id="2" name="矩形 1"/>
          <p:cNvSpPr/>
          <p:nvPr/>
        </p:nvSpPr>
        <p:spPr>
          <a:xfrm>
            <a:off x="7708585" y="4912267"/>
            <a:ext cx="415498" cy="369332"/>
          </a:xfrm>
          <a:prstGeom prst="rect">
            <a:avLst/>
          </a:prstGeom>
        </p:spPr>
        <p:txBody>
          <a:bodyPr wrap="none">
            <a:spAutoFit/>
          </a:bodyPr>
          <a:lstStyle/>
          <a:p>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sp>
        <p:nvSpPr>
          <p:cNvPr id="7" name="矩形 6"/>
          <p:cNvSpPr/>
          <p:nvPr/>
        </p:nvSpPr>
        <p:spPr>
          <a:xfrm>
            <a:off x="6209520" y="6393933"/>
            <a:ext cx="2492990" cy="369332"/>
          </a:xfrm>
          <a:prstGeom prst="rect">
            <a:avLst/>
          </a:prstGeom>
        </p:spPr>
        <p:txBody>
          <a:bodyPr wrap="none">
            <a:spAutoFit/>
          </a:bodyPr>
          <a:lstStyle/>
          <a:p>
            <a:r>
              <a:rPr lang="zh-TW" altLang="en-US" b="1"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點選</a:t>
            </a:r>
            <a:r>
              <a:rPr lang="zh-TW" altLang="en-US" b="1"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廠</a:t>
            </a:r>
            <a:r>
              <a:rPr lang="zh-TW" altLang="en-US" b="1"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商</a:t>
            </a:r>
            <a:r>
              <a:rPr lang="zh-TW" altLang="en-US" b="1"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註冊申請</a:t>
            </a:r>
            <a:r>
              <a:rPr lang="zh-TW" altLang="en-US" b="1" dirty="0" smtClean="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b="1" dirty="0">
              <a:solidFill>
                <a:srgbClr val="00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820519" y="6368533"/>
            <a:ext cx="415498" cy="369332"/>
          </a:xfrm>
          <a:prstGeom prst="rect">
            <a:avLst/>
          </a:prstGeom>
        </p:spPr>
        <p:txBody>
          <a:bodyPr wrap="none">
            <a:spAutoFit/>
          </a:bodyPr>
          <a:lstStyle/>
          <a:p>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①</a:t>
            </a:r>
            <a:endParaRPr lang="zh-TW" altLang="en-US" dirty="0"/>
          </a:p>
        </p:txBody>
      </p:sp>
    </p:spTree>
    <p:extLst>
      <p:ext uri="{BB962C8B-B14F-4D97-AF65-F5344CB8AC3E}">
        <p14:creationId xmlns:p14="http://schemas.microsoft.com/office/powerpoint/2010/main" val="42775974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745067" y="1975024"/>
            <a:ext cx="2531533" cy="71508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800" b="1" i="0" u="none" strike="noStrike" cap="none" spc="0" normalizeH="0" baseline="0" dirty="0" smtClean="0">
                <a:ln>
                  <a:noFill/>
                </a:ln>
                <a:solidFill>
                  <a:srgbClr val="041E42"/>
                </a:solidFill>
                <a:effectLst/>
                <a:uFillTx/>
                <a:latin typeface="+mj-ea"/>
                <a:ea typeface="+mj-ea"/>
                <a:cs typeface="Montserrat"/>
                <a:sym typeface="Montserrat"/>
              </a:rPr>
              <a:t>奇美實業</a:t>
            </a:r>
            <a:r>
              <a:rPr kumimoji="0" lang="en-US" altLang="zh-TW" sz="1800" b="1" i="0" u="none" strike="noStrike" cap="none" spc="0" normalizeH="0" baseline="0" dirty="0" smtClean="0">
                <a:ln>
                  <a:noFill/>
                </a:ln>
                <a:solidFill>
                  <a:srgbClr val="041E42"/>
                </a:solidFill>
                <a:effectLst/>
                <a:uFillTx/>
                <a:latin typeface="+mj-ea"/>
                <a:ea typeface="+mj-ea"/>
                <a:cs typeface="Montserrat"/>
                <a:sym typeface="Montserrat"/>
              </a:rPr>
              <a:t>/</a:t>
            </a:r>
            <a:r>
              <a:rPr kumimoji="0" lang="zh-TW" altLang="en-US" sz="1800" b="1" i="0" u="none" strike="noStrike" cap="none" spc="0" normalizeH="0" baseline="0" dirty="0" smtClean="0">
                <a:ln>
                  <a:noFill/>
                </a:ln>
                <a:solidFill>
                  <a:srgbClr val="041E42"/>
                </a:solidFill>
                <a:effectLst/>
                <a:uFillTx/>
                <a:latin typeface="+mj-ea"/>
                <a:ea typeface="+mj-ea"/>
                <a:cs typeface="Montserrat"/>
                <a:sym typeface="Montserrat"/>
              </a:rPr>
              <a:t>奇菱科技</a:t>
            </a:r>
            <a:endParaRPr kumimoji="0" lang="en-US" altLang="zh-TW" sz="1800" b="1"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algn="l" defTabSz="914400" rtl="0" fontAlgn="auto" latinLnBrk="0" hangingPunct="0">
              <a:lnSpc>
                <a:spcPct val="100000"/>
              </a:lnSpc>
              <a:spcBef>
                <a:spcPts val="0"/>
              </a:spcBef>
              <a:spcAft>
                <a:spcPts val="0"/>
              </a:spcAft>
              <a:buClrTx/>
              <a:buSzTx/>
              <a:buFontTx/>
              <a:buNone/>
              <a:tabLst/>
            </a:pPr>
            <a:r>
              <a:rPr kumimoji="0" lang="zh-TW" altLang="en-US" sz="1800" b="1" i="0" u="none" strike="noStrike" cap="none" spc="0" normalizeH="0" baseline="0" dirty="0" smtClean="0">
                <a:ln>
                  <a:noFill/>
                </a:ln>
                <a:solidFill>
                  <a:srgbClr val="041E42"/>
                </a:solidFill>
                <a:effectLst/>
                <a:uFillTx/>
                <a:latin typeface="+mj-ea"/>
                <a:ea typeface="+mj-ea"/>
                <a:cs typeface="Montserrat"/>
                <a:sym typeface="Montserrat"/>
              </a:rPr>
              <a:t>廠商入口網站使用說明</a:t>
            </a:r>
            <a:endParaRPr kumimoji="0" lang="zh-TW" altLang="en-US" sz="1800" b="1" i="0" u="none" strike="noStrike" cap="none" spc="0" normalizeH="0" baseline="0" dirty="0">
              <a:ln>
                <a:noFill/>
              </a:ln>
              <a:solidFill>
                <a:srgbClr val="041E42"/>
              </a:solidFill>
              <a:effectLst/>
              <a:uFillTx/>
              <a:latin typeface="+mj-ea"/>
              <a:ea typeface="+mj-ea"/>
              <a:cs typeface="Montserrat"/>
              <a:sym typeface="Montserrat"/>
            </a:endParaRPr>
          </a:p>
        </p:txBody>
      </p:sp>
      <p:sp>
        <p:nvSpPr>
          <p:cNvPr id="6" name="Rectangle 1"/>
          <p:cNvSpPr>
            <a:spLocks noChangeArrowheads="1"/>
          </p:cNvSpPr>
          <p:nvPr/>
        </p:nvSpPr>
        <p:spPr bwMode="auto">
          <a:xfrm>
            <a:off x="5545666" y="267158"/>
            <a:ext cx="21505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TW" altLang="en-US" sz="1100" dirty="0">
                <a:solidFill>
                  <a:schemeClr val="bg1"/>
                </a:solidFill>
                <a:latin typeface="新細明體" panose="02020500000000000000" pitchFamily="18" charset="-120"/>
                <a:ea typeface="新細明體" panose="02020500000000000000" pitchFamily="18" charset="-120"/>
                <a:cs typeface="Calibri" panose="020F0502020204030204" pitchFamily="34" charset="0"/>
              </a:rPr>
              <a:t>奇菱科技</a:t>
            </a:r>
            <a:r>
              <a:rPr lang="zh-TW" altLang="en-US" sz="1100" dirty="0" smtClean="0">
                <a:solidFill>
                  <a:schemeClr val="bg1"/>
                </a:solidFill>
                <a:latin typeface="新細明體" panose="02020500000000000000" pitchFamily="18" charset="-120"/>
                <a:ea typeface="新細明體" panose="02020500000000000000" pitchFamily="18" charset="-120"/>
                <a:cs typeface="Calibri" panose="020F0502020204030204" pitchFamily="34" charset="0"/>
              </a:rPr>
              <a:t>股份有限公司</a:t>
            </a:r>
            <a:endParaRPr lang="en-US" altLang="zh-TW" sz="1100" dirty="0" smtClean="0">
              <a:solidFill>
                <a:schemeClr val="bg1"/>
              </a:solidFill>
              <a:latin typeface="新細明體" panose="02020500000000000000" pitchFamily="18" charset="-120"/>
              <a:ea typeface="新細明體" panose="02020500000000000000" pitchFamily="18" charset="-120"/>
              <a:cs typeface="Calibri" panose="020F0502020204030204" pitchFamily="34" charset="0"/>
            </a:endParaRPr>
          </a:p>
          <a:p>
            <a:pPr lvl="0" eaLnBrk="0" fontAlgn="base" hangingPunct="0">
              <a:spcBef>
                <a:spcPct val="0"/>
              </a:spcBef>
              <a:spcAft>
                <a:spcPct val="0"/>
              </a:spcAft>
            </a:pPr>
            <a:r>
              <a:rPr kumimoji="0" lang="en-US" altLang="zh-TW" sz="1100" b="0" i="0" u="none" strike="noStrike" cap="none" normalizeH="0" baseline="0" dirty="0" smtClean="0">
                <a:ln>
                  <a:noFill/>
                </a:ln>
                <a:solidFill>
                  <a:schemeClr val="bg1"/>
                </a:solidFill>
                <a:effectLst/>
                <a:latin typeface="Calibri" panose="020F0502020204030204" pitchFamily="34" charset="0"/>
                <a:ea typeface="新細明體" panose="02020500000000000000" pitchFamily="18" charset="-120"/>
                <a:cs typeface="Calibri" panose="020F0502020204030204" pitchFamily="34" charset="0"/>
              </a:rPr>
              <a:t>CHILIN TECHNOLOGY CO., LTD. </a:t>
            </a:r>
            <a:endParaRPr kumimoji="0" lang="en-US" altLang="zh-TW" sz="1800" b="0" i="0" u="none" strike="noStrike" cap="none" normalizeH="0" baseline="0" dirty="0" smtClean="0">
              <a:ln>
                <a:noFill/>
              </a:ln>
              <a:solidFill>
                <a:schemeClr val="bg1"/>
              </a:solidFill>
              <a:effectLst/>
              <a:latin typeface="Arial" panose="020B0604020202020204" pitchFamily="34" charset="0"/>
            </a:endParaRPr>
          </a:p>
        </p:txBody>
      </p:sp>
      <p:pic>
        <p:nvPicPr>
          <p:cNvPr id="8" name="圖片 7"/>
          <p:cNvPicPr>
            <a:picLocks noChangeAspect="1"/>
          </p:cNvPicPr>
          <p:nvPr/>
        </p:nvPicPr>
        <p:blipFill rotWithShape="1">
          <a:blip r:embed="rId2"/>
          <a:srcRect l="5258"/>
          <a:stretch/>
        </p:blipFill>
        <p:spPr>
          <a:xfrm>
            <a:off x="4030134" y="3023601"/>
            <a:ext cx="7018866" cy="3758199"/>
          </a:xfrm>
          <a:prstGeom prst="rect">
            <a:avLst/>
          </a:prstGeom>
        </p:spPr>
      </p:pic>
      <p:sp>
        <p:nvSpPr>
          <p:cNvPr id="9" name="矩形 8"/>
          <p:cNvSpPr/>
          <p:nvPr/>
        </p:nvSpPr>
        <p:spPr>
          <a:xfrm>
            <a:off x="10083800" y="6510867"/>
            <a:ext cx="457200" cy="347133"/>
          </a:xfrm>
          <a:prstGeom prst="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10" name="圓角化單一角落矩形 9"/>
          <p:cNvSpPr/>
          <p:nvPr/>
        </p:nvSpPr>
        <p:spPr>
          <a:xfrm>
            <a:off x="778934" y="2995651"/>
            <a:ext cx="2954866" cy="2246767"/>
          </a:xfrm>
          <a:prstGeom prst="round1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indent="0" fontAlgn="auto" hangingPunct="0">
              <a:lnSpc>
                <a:spcPct val="100000"/>
              </a:lnSpc>
              <a:spcBef>
                <a:spcPts val="0"/>
              </a:spcBef>
              <a:spcAft>
                <a:spcPts val="0"/>
              </a:spcAft>
              <a:buClrTx/>
              <a:buSzTx/>
              <a:buFontTx/>
              <a:buNone/>
              <a:tabLst/>
            </a:pPr>
            <a:r>
              <a:rPr lang="zh-TW" altLang="en-US" sz="1400" b="1" dirty="0">
                <a:solidFill>
                  <a:srgbClr val="024390"/>
                </a:solidFill>
                <a:sym typeface="Montserrat"/>
              </a:rPr>
              <a:t>一、個人資料保護法</a:t>
            </a:r>
            <a:endParaRPr lang="en-US" altLang="zh-TW" sz="1400" b="1" dirty="0">
              <a:solidFill>
                <a:srgbClr val="024390"/>
              </a:solidFill>
              <a:sym typeface="Montserrat"/>
            </a:endParaRPr>
          </a:p>
          <a:p>
            <a:pPr marR="0" indent="0" fontAlgn="auto" hangingPunct="0">
              <a:lnSpc>
                <a:spcPct val="100000"/>
              </a:lnSpc>
              <a:spcBef>
                <a:spcPts val="0"/>
              </a:spcBef>
              <a:spcAft>
                <a:spcPts val="0"/>
              </a:spcAft>
              <a:buClrTx/>
              <a:buSzTx/>
              <a:buFontTx/>
              <a:buNone/>
              <a:tabLst/>
            </a:pPr>
            <a:r>
              <a:rPr lang="zh-TW" altLang="en-US" sz="1400" b="1" dirty="0">
                <a:solidFill>
                  <a:srgbClr val="024390"/>
                </a:solidFill>
                <a:sym typeface="Montserrat"/>
              </a:rPr>
              <a:t>二、新進廠商公司的註冊義務</a:t>
            </a:r>
            <a:endParaRPr lang="en-US" altLang="zh-TW" sz="1400" b="1" dirty="0">
              <a:solidFill>
                <a:srgbClr val="024390"/>
              </a:solidFill>
              <a:sym typeface="Montserrat"/>
            </a:endParaRPr>
          </a:p>
          <a:p>
            <a:pPr hangingPunct="0"/>
            <a:r>
              <a:rPr lang="zh-TW" altLang="en-US" sz="1400" b="1" dirty="0">
                <a:solidFill>
                  <a:srgbClr val="024390"/>
                </a:solidFill>
                <a:sym typeface="Montserrat"/>
              </a:rPr>
              <a:t>三、</a:t>
            </a:r>
            <a:r>
              <a:rPr lang="zh-TW" altLang="en-US" sz="1400" b="1" dirty="0">
                <a:solidFill>
                  <a:srgbClr val="024390"/>
                </a:solidFill>
              </a:rPr>
              <a:t>廠商帳號及密碼之保管</a:t>
            </a:r>
            <a:endParaRPr lang="en-US" altLang="zh-TW" sz="1400" b="1" dirty="0">
              <a:solidFill>
                <a:srgbClr val="024390"/>
              </a:solidFill>
            </a:endParaRPr>
          </a:p>
          <a:p>
            <a:pPr hangingPunct="0"/>
            <a:r>
              <a:rPr lang="zh-TW" altLang="en-US" sz="1400" b="1" dirty="0" smtClean="0">
                <a:solidFill>
                  <a:srgbClr val="024390"/>
                </a:solidFill>
              </a:rPr>
              <a:t>四、廠商</a:t>
            </a:r>
            <a:r>
              <a:rPr lang="zh-TW" altLang="en-US" sz="1400" b="1" dirty="0">
                <a:solidFill>
                  <a:srgbClr val="024390"/>
                </a:solidFill>
              </a:rPr>
              <a:t>之義務</a:t>
            </a:r>
            <a:endParaRPr lang="en-US" altLang="zh-TW" sz="1400" b="1" dirty="0">
              <a:solidFill>
                <a:srgbClr val="024390"/>
              </a:solidFill>
            </a:endParaRPr>
          </a:p>
          <a:p>
            <a:pPr hangingPunct="0"/>
            <a:r>
              <a:rPr lang="zh-TW" altLang="en-US" sz="1400" b="1" dirty="0" smtClean="0">
                <a:solidFill>
                  <a:srgbClr val="024390"/>
                </a:solidFill>
              </a:rPr>
              <a:t>五、服務</a:t>
            </a:r>
            <a:r>
              <a:rPr lang="zh-TW" altLang="en-US" sz="1400" b="1" dirty="0">
                <a:solidFill>
                  <a:srgbClr val="024390"/>
                </a:solidFill>
              </a:rPr>
              <a:t>暫停或中斷</a:t>
            </a:r>
            <a:endParaRPr lang="en-US" altLang="zh-TW" sz="1400" b="1" dirty="0">
              <a:solidFill>
                <a:srgbClr val="024390"/>
              </a:solidFill>
            </a:endParaRPr>
          </a:p>
          <a:p>
            <a:pPr hangingPunct="0"/>
            <a:r>
              <a:rPr lang="zh-TW" altLang="en-US" sz="1400" b="1" dirty="0">
                <a:solidFill>
                  <a:srgbClr val="024390"/>
                </a:solidFill>
              </a:rPr>
              <a:t>六、</a:t>
            </a:r>
            <a:r>
              <a:rPr lang="zh-TW" altLang="en-US" sz="1400" b="1" dirty="0" smtClean="0">
                <a:solidFill>
                  <a:srgbClr val="024390"/>
                </a:solidFill>
              </a:rPr>
              <a:t>網路</a:t>
            </a:r>
            <a:r>
              <a:rPr lang="zh-TW" altLang="en-US" sz="1400" b="1" dirty="0">
                <a:solidFill>
                  <a:srgbClr val="024390"/>
                </a:solidFill>
              </a:rPr>
              <a:t>資源之使用</a:t>
            </a:r>
            <a:endParaRPr lang="en-US" altLang="zh-TW" sz="1400" b="1" dirty="0">
              <a:solidFill>
                <a:srgbClr val="024390"/>
              </a:solidFill>
            </a:endParaRPr>
          </a:p>
          <a:p>
            <a:pPr hangingPunct="0"/>
            <a:r>
              <a:rPr lang="zh-TW" altLang="en-US" sz="1400" b="1" dirty="0" smtClean="0">
                <a:solidFill>
                  <a:srgbClr val="024390"/>
                </a:solidFill>
              </a:rPr>
              <a:t>七、廠商</a:t>
            </a:r>
            <a:r>
              <a:rPr lang="zh-TW" altLang="en-US" sz="1400" b="1" dirty="0">
                <a:solidFill>
                  <a:srgbClr val="024390"/>
                </a:solidFill>
              </a:rPr>
              <a:t>服務之措施及限制</a:t>
            </a:r>
            <a:endParaRPr lang="en-US" altLang="zh-TW" sz="1400" b="1" dirty="0">
              <a:solidFill>
                <a:srgbClr val="024390"/>
              </a:solidFill>
            </a:endParaRPr>
          </a:p>
          <a:p>
            <a:pPr hangingPunct="0"/>
            <a:r>
              <a:rPr lang="zh-TW" altLang="en-US" sz="1400" b="1" dirty="0" smtClean="0">
                <a:solidFill>
                  <a:srgbClr val="024390"/>
                </a:solidFill>
              </a:rPr>
              <a:t>八、擔保</a:t>
            </a:r>
            <a:r>
              <a:rPr lang="zh-TW" altLang="en-US" sz="1400" b="1" dirty="0">
                <a:solidFill>
                  <a:srgbClr val="024390"/>
                </a:solidFill>
              </a:rPr>
              <a:t>責任之免除</a:t>
            </a:r>
            <a:endParaRPr lang="en-US" altLang="zh-TW" sz="1400" b="1" dirty="0">
              <a:solidFill>
                <a:srgbClr val="024390"/>
              </a:solidFill>
            </a:endParaRPr>
          </a:p>
          <a:p>
            <a:pPr hangingPunct="0"/>
            <a:r>
              <a:rPr lang="zh-TW" altLang="en-US" sz="1400" b="1" dirty="0" smtClean="0">
                <a:solidFill>
                  <a:srgbClr val="024390"/>
                </a:solidFill>
              </a:rPr>
              <a:t>九、廠商</a:t>
            </a:r>
            <a:r>
              <a:rPr lang="zh-TW" altLang="en-US" sz="1400" b="1" dirty="0">
                <a:solidFill>
                  <a:srgbClr val="024390"/>
                </a:solidFill>
              </a:rPr>
              <a:t>申請內容之保留或揭露</a:t>
            </a:r>
            <a:endParaRPr lang="en-US" altLang="zh-TW" sz="1400" b="1" dirty="0">
              <a:solidFill>
                <a:srgbClr val="024390"/>
              </a:solidFill>
            </a:endParaRPr>
          </a:p>
          <a:p>
            <a:pPr hangingPunct="0"/>
            <a:r>
              <a:rPr lang="zh-TW" altLang="en-US" sz="1400" b="1" dirty="0" smtClean="0">
                <a:solidFill>
                  <a:srgbClr val="024390"/>
                </a:solidFill>
              </a:rPr>
              <a:t>十、網站</a:t>
            </a:r>
            <a:r>
              <a:rPr lang="zh-TW" altLang="en-US" sz="1400" b="1" dirty="0">
                <a:solidFill>
                  <a:srgbClr val="024390"/>
                </a:solidFill>
              </a:rPr>
              <a:t>條款之增訂及</a:t>
            </a:r>
            <a:r>
              <a:rPr lang="zh-TW" altLang="en-US" sz="1400" b="1" dirty="0" smtClean="0">
                <a:solidFill>
                  <a:srgbClr val="024390"/>
                </a:solidFill>
              </a:rPr>
              <a:t>修改</a:t>
            </a:r>
            <a:endParaRPr lang="en-US" altLang="zh-TW" sz="1400" b="1" dirty="0">
              <a:solidFill>
                <a:srgbClr val="024390"/>
              </a:solidFill>
              <a:sym typeface="Montserrat"/>
            </a:endParaRPr>
          </a:p>
        </p:txBody>
      </p:sp>
      <p:sp>
        <p:nvSpPr>
          <p:cNvPr id="14" name="矩形圖說文字 13"/>
          <p:cNvSpPr/>
          <p:nvPr/>
        </p:nvSpPr>
        <p:spPr>
          <a:xfrm>
            <a:off x="9465734" y="5379135"/>
            <a:ext cx="2599268" cy="646329"/>
          </a:xfrm>
          <a:prstGeom prst="wedgeRectCallout">
            <a:avLst>
              <a:gd name="adj1" fmla="val -15104"/>
              <a:gd name="adj2" fmla="val 103665"/>
            </a:avLst>
          </a:prstGeom>
          <a:solidFill>
            <a:srgbClr val="FFFF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zh-TW" altLang="en-US" dirty="0">
                <a:solidFill>
                  <a:srgbClr val="000000"/>
                </a:solidFill>
                <a:latin typeface="+mj-ea"/>
                <a:ea typeface="+mj-ea"/>
                <a:sym typeface="Wingdings" panose="05000000000000000000" pitchFamily="2" charset="2"/>
              </a:rPr>
              <a:t>入口網站使用說明</a:t>
            </a:r>
            <a:r>
              <a:rPr lang="zh-TW" altLang="en-US" b="1" dirty="0">
                <a:solidFill>
                  <a:srgbClr val="0000FF"/>
                </a:solidFill>
                <a:latin typeface="+mj-ea"/>
                <a:ea typeface="+mj-ea"/>
                <a:sym typeface="Wingdings" panose="05000000000000000000" pitchFamily="2" charset="2"/>
              </a:rPr>
              <a:t>下拉</a:t>
            </a:r>
            <a:r>
              <a:rPr lang="zh-TW" altLang="en-US" dirty="0" smtClean="0">
                <a:solidFill>
                  <a:srgbClr val="000000"/>
                </a:solidFill>
                <a:latin typeface="+mj-ea"/>
                <a:ea typeface="+mj-ea"/>
                <a:sym typeface="Wingdings" panose="05000000000000000000" pitchFamily="2" charset="2"/>
              </a:rPr>
              <a:t>點選</a:t>
            </a: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 </a:t>
            </a:r>
            <a:r>
              <a:rPr lang="en-US" altLang="zh-TW" dirty="0" smtClean="0">
                <a:solidFill>
                  <a:srgbClr val="041E42"/>
                </a:solidFill>
                <a:latin typeface="+mj-ea"/>
                <a:ea typeface="+mj-ea"/>
                <a:cs typeface="Montserrat"/>
                <a:sym typeface="Montserrat"/>
              </a:rPr>
              <a:t>[</a:t>
            </a:r>
            <a:r>
              <a:rPr lang="zh-TW" altLang="en-US" dirty="0" smtClean="0">
                <a:solidFill>
                  <a:srgbClr val="041E42"/>
                </a:solidFill>
                <a:latin typeface="+mj-ea"/>
                <a:ea typeface="+mj-ea"/>
                <a:cs typeface="Montserrat"/>
                <a:sym typeface="Montserrat"/>
              </a:rPr>
              <a:t>接受</a:t>
            </a:r>
            <a:r>
              <a:rPr lang="en-US" altLang="zh-TW" dirty="0" smtClean="0">
                <a:solidFill>
                  <a:srgbClr val="041E42"/>
                </a:solidFill>
                <a:latin typeface="+mj-ea"/>
                <a:ea typeface="+mj-ea"/>
                <a:cs typeface="Montserrat"/>
                <a:sym typeface="Montserrat"/>
              </a:rPr>
              <a:t>]</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pic>
        <p:nvPicPr>
          <p:cNvPr id="11" name="圖片 10"/>
          <p:cNvPicPr>
            <a:picLocks noChangeAspect="1"/>
          </p:cNvPicPr>
          <p:nvPr/>
        </p:nvPicPr>
        <p:blipFill>
          <a:blip r:embed="rId3"/>
          <a:stretch>
            <a:fillRect/>
          </a:stretch>
        </p:blipFill>
        <p:spPr>
          <a:xfrm>
            <a:off x="4030201" y="265860"/>
            <a:ext cx="7104096" cy="4225457"/>
          </a:xfrm>
          <a:prstGeom prst="rect">
            <a:avLst/>
          </a:prstGeom>
        </p:spPr>
      </p:pic>
      <p:sp>
        <p:nvSpPr>
          <p:cNvPr id="2" name="矩形 1"/>
          <p:cNvSpPr/>
          <p:nvPr/>
        </p:nvSpPr>
        <p:spPr>
          <a:xfrm>
            <a:off x="9732118" y="6148401"/>
            <a:ext cx="415498" cy="369332"/>
          </a:xfrm>
          <a:prstGeom prst="rect">
            <a:avLst/>
          </a:prstGeom>
        </p:spPr>
        <p:txBody>
          <a:bodyPr wrap="non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②</a:t>
            </a:r>
            <a:endParaRPr lang="zh-TW" altLang="en-US" dirty="0"/>
          </a:p>
        </p:txBody>
      </p:sp>
    </p:spTree>
    <p:extLst>
      <p:ext uri="{BB962C8B-B14F-4D97-AF65-F5344CB8AC3E}">
        <p14:creationId xmlns:p14="http://schemas.microsoft.com/office/powerpoint/2010/main" val="23502566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43752" y="121023"/>
            <a:ext cx="8848725" cy="646331"/>
          </a:xfrm>
          <a:prstGeom prst="rect">
            <a:avLst/>
          </a:prstGeom>
          <a:noFill/>
        </p:spPr>
        <p:txBody>
          <a:bodyPr wrap="square" rtlCol="0">
            <a:spAutoFit/>
          </a:bodyPr>
          <a:lstStyle/>
          <a:p>
            <a:r>
              <a:rPr lang="zh-TW" altLang="en-US" dirty="0" smtClean="0">
                <a:latin typeface="+mj-ea"/>
                <a:ea typeface="+mj-ea"/>
                <a:cs typeface="Times New Roman" panose="02020603050405020304" pitchFamily="18" charset="0"/>
              </a:rPr>
              <a:t>登入</a:t>
            </a:r>
            <a:r>
              <a:rPr lang="zh-TW" altLang="en-US" dirty="0">
                <a:latin typeface="+mj-ea"/>
                <a:ea typeface="+mj-ea"/>
                <a:cs typeface="Times New Roman" panose="02020603050405020304" pitchFamily="18" charset="0"/>
              </a:rPr>
              <a:t>頁 </a:t>
            </a:r>
            <a:r>
              <a:rPr lang="en-US" altLang="zh-TW" dirty="0">
                <a:latin typeface="+mj-ea"/>
                <a:ea typeface="+mj-ea"/>
                <a:cs typeface="Times New Roman" panose="02020603050405020304" pitchFamily="18" charset="0"/>
              </a:rPr>
              <a:t>&gt;</a:t>
            </a:r>
            <a:r>
              <a:rPr lang="zh-TW" altLang="en-US" dirty="0">
                <a:latin typeface="+mj-ea"/>
                <a:ea typeface="+mj-ea"/>
                <a:cs typeface="Times New Roman" panose="02020603050405020304" pitchFamily="18" charset="0"/>
              </a:rPr>
              <a:t> 廠商註冊申請</a:t>
            </a:r>
            <a:endParaRPr lang="en-US" altLang="zh-TW" dirty="0">
              <a:latin typeface="+mj-ea"/>
              <a:ea typeface="+mj-ea"/>
              <a:cs typeface="Times New Roman" panose="02020603050405020304" pitchFamily="18" charset="0"/>
            </a:endParaRPr>
          </a:p>
          <a:p>
            <a:pPr hangingPunct="0"/>
            <a:r>
              <a:rPr lang="zh-TW" altLang="en-US" dirty="0" smtClean="0">
                <a:latin typeface="+mj-ea"/>
                <a:ea typeface="+mj-ea"/>
                <a:cs typeface="Times New Roman" panose="02020603050405020304" pitchFamily="18" charset="0"/>
              </a:rPr>
              <a:t>加入</a:t>
            </a:r>
            <a:r>
              <a:rPr lang="zh-TW" altLang="en-US" dirty="0">
                <a:latin typeface="+mj-ea"/>
                <a:ea typeface="+mj-ea"/>
                <a:cs typeface="Times New Roman" panose="02020603050405020304" pitchFamily="18" charset="0"/>
              </a:rPr>
              <a:t>申請</a:t>
            </a:r>
            <a:r>
              <a:rPr lang="zh-TW" altLang="en-US" dirty="0" smtClean="0">
                <a:latin typeface="+mj-ea"/>
                <a:ea typeface="+mj-ea"/>
                <a:cs typeface="Times New Roman" panose="02020603050405020304" pitchFamily="18" charset="0"/>
              </a:rPr>
              <a:t>公司 </a:t>
            </a:r>
            <a:r>
              <a:rPr lang="en-US" altLang="zh-TW" dirty="0" smtClean="0">
                <a:latin typeface="+mj-ea"/>
                <a:ea typeface="+mj-ea"/>
                <a:cs typeface="Times New Roman" panose="02020603050405020304" pitchFamily="18" charset="0"/>
              </a:rPr>
              <a:t>(</a:t>
            </a:r>
            <a:r>
              <a:rPr lang="zh-TW" altLang="en-US" dirty="0">
                <a:solidFill>
                  <a:srgbClr val="041E42"/>
                </a:solidFill>
                <a:latin typeface="+mj-ea"/>
                <a:ea typeface="+mj-ea"/>
                <a:cs typeface="Montserrat"/>
                <a:sym typeface="Montserrat"/>
              </a:rPr>
              <a:t>請勾</a:t>
            </a:r>
            <a:r>
              <a:rPr lang="zh-TW" altLang="en-US" dirty="0" smtClean="0">
                <a:solidFill>
                  <a:srgbClr val="041E42"/>
                </a:solidFill>
                <a:latin typeface="+mj-ea"/>
                <a:ea typeface="+mj-ea"/>
                <a:cs typeface="Montserrat"/>
                <a:sym typeface="Montserrat"/>
              </a:rPr>
              <a:t>選</a:t>
            </a:r>
            <a:r>
              <a:rPr lang="en-US" altLang="zh-TW" dirty="0" smtClean="0">
                <a:solidFill>
                  <a:srgbClr val="041E42"/>
                </a:solidFill>
                <a:latin typeface="+mj-ea"/>
                <a:ea typeface="+mj-ea"/>
                <a:cs typeface="Montserrat"/>
                <a:sym typeface="Montserrat"/>
              </a:rPr>
              <a:t>[</a:t>
            </a:r>
            <a:r>
              <a:rPr lang="zh-TW" altLang="en-US" dirty="0">
                <a:solidFill>
                  <a:srgbClr val="041E42"/>
                </a:solidFill>
                <a:latin typeface="+mj-ea"/>
                <a:ea typeface="+mj-ea"/>
                <a:cs typeface="Montserrat"/>
                <a:sym typeface="Montserrat"/>
              </a:rPr>
              <a:t>奇菱</a:t>
            </a:r>
            <a:r>
              <a:rPr lang="en-US" altLang="zh-TW" dirty="0" smtClean="0">
                <a:solidFill>
                  <a:srgbClr val="041E42"/>
                </a:solidFill>
                <a:latin typeface="+mj-ea"/>
                <a:ea typeface="+mj-ea"/>
                <a:cs typeface="Montserrat"/>
                <a:sym typeface="Montserrat"/>
              </a:rPr>
              <a:t>]</a:t>
            </a:r>
            <a:r>
              <a:rPr lang="en-US" altLang="zh-TW" dirty="0" smtClean="0">
                <a:latin typeface="+mj-ea"/>
                <a:ea typeface="+mj-ea"/>
                <a:cs typeface="Times New Roman" panose="02020603050405020304" pitchFamily="18" charset="0"/>
              </a:rPr>
              <a:t>)</a:t>
            </a:r>
            <a:endParaRPr lang="en-US" altLang="zh-TW" dirty="0">
              <a:latin typeface="+mj-ea"/>
              <a:ea typeface="+mj-ea"/>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2138973" y="801858"/>
            <a:ext cx="9834465" cy="5690382"/>
          </a:xfrm>
          <a:prstGeom prst="rect">
            <a:avLst/>
          </a:prstGeom>
        </p:spPr>
      </p:pic>
      <p:sp>
        <p:nvSpPr>
          <p:cNvPr id="3" name="矩形 2"/>
          <p:cNvSpPr/>
          <p:nvPr/>
        </p:nvSpPr>
        <p:spPr>
          <a:xfrm>
            <a:off x="4192475" y="4117441"/>
            <a:ext cx="1490873" cy="327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439769" y="1470026"/>
            <a:ext cx="1778000" cy="646329"/>
          </a:xfrm>
          <a:prstGeom prst="wedgeRectCallout">
            <a:avLst>
              <a:gd name="adj1" fmla="val 67494"/>
              <a:gd name="adj2" fmla="val -13052"/>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填寫</a:t>
            </a:r>
            <a:endParaRPr kumimoji="0" lang="en-US" altLang="zh-TW" sz="18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defTabSz="914400" rtl="0" fontAlgn="auto" latinLnBrk="0" hangingPunct="0">
              <a:lnSpc>
                <a:spcPct val="100000"/>
              </a:lnSpc>
              <a:spcBef>
                <a:spcPts val="0"/>
              </a:spcBef>
              <a:spcAft>
                <a:spcPts val="0"/>
              </a:spcAft>
              <a:buClrTx/>
              <a:buSzTx/>
              <a:buFontTx/>
              <a:buNone/>
              <a:tabLst/>
            </a:pPr>
            <a:r>
              <a:rPr lang="en-US" altLang="zh-TW" dirty="0" smtClean="0">
                <a:solidFill>
                  <a:srgbClr val="041E42"/>
                </a:solidFill>
                <a:latin typeface="+mj-ea"/>
                <a:ea typeface="+mj-ea"/>
                <a:cs typeface="Montserrat"/>
                <a:sym typeface="Montserrat"/>
              </a:rPr>
              <a:t>[</a:t>
            </a:r>
            <a:r>
              <a:rPr lang="zh-TW" altLang="en-US" dirty="0" smtClean="0">
                <a:solidFill>
                  <a:srgbClr val="041E42"/>
                </a:solidFill>
                <a:latin typeface="+mj-ea"/>
                <a:ea typeface="+mj-ea"/>
                <a:cs typeface="Montserrat"/>
                <a:sym typeface="Montserrat"/>
              </a:rPr>
              <a:t>廠商申請資料</a:t>
            </a:r>
            <a:r>
              <a:rPr lang="en-US" altLang="zh-TW" dirty="0" smtClean="0">
                <a:solidFill>
                  <a:srgbClr val="041E42"/>
                </a:solidFill>
                <a:latin typeface="+mj-ea"/>
                <a:ea typeface="+mj-ea"/>
                <a:cs typeface="Montserrat"/>
                <a:sym typeface="Montserrat"/>
              </a:rPr>
              <a:t>]</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7" name="圓角矩形 6"/>
          <p:cNvSpPr/>
          <p:nvPr/>
        </p:nvSpPr>
        <p:spPr>
          <a:xfrm>
            <a:off x="2277035" y="5141757"/>
            <a:ext cx="9508067" cy="965200"/>
          </a:xfrm>
          <a:prstGeom prst="roundRect">
            <a:avLst/>
          </a:prstGeom>
          <a:noFill/>
          <a:ln w="25400" cap="flat">
            <a:solidFill>
              <a:srgbClr val="00B050"/>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8" name="矩形圖說文字 7"/>
          <p:cNvSpPr/>
          <p:nvPr/>
        </p:nvSpPr>
        <p:spPr>
          <a:xfrm>
            <a:off x="304302" y="4610473"/>
            <a:ext cx="1778000" cy="1138771"/>
          </a:xfrm>
          <a:prstGeom prst="wedgeRectCallout">
            <a:avLst>
              <a:gd name="adj1" fmla="val 62256"/>
              <a:gd name="adj2" fmla="val -1156"/>
            </a:avLst>
          </a:prstGeom>
          <a:solidFill>
            <a:srgbClr val="FFFFFF"/>
          </a:solidFill>
          <a:ln w="25400" cap="flat">
            <a:solidFill>
              <a:srgbClr val="00B05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新進廠商須</a:t>
            </a:r>
            <a:endParaRPr kumimoji="0" lang="en-US" altLang="zh-TW" sz="18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defTabSz="914400" rtl="0" fontAlgn="auto" latinLnBrk="0" hangingPunct="0">
              <a:lnSpc>
                <a:spcPct val="100000"/>
              </a:lnSpc>
              <a:spcBef>
                <a:spcPts val="0"/>
              </a:spcBef>
              <a:spcAft>
                <a:spcPts val="0"/>
              </a:spcAft>
              <a:buClrTx/>
              <a:buSzTx/>
              <a:buFontTx/>
              <a:buNone/>
              <a:tabLst/>
            </a:pPr>
            <a:r>
              <a:rPr lang="zh-TW" altLang="en-US" sz="1600" dirty="0">
                <a:solidFill>
                  <a:srgbClr val="FF0000"/>
                </a:solidFill>
                <a:latin typeface="+mj-ea"/>
                <a:ea typeface="+mj-ea"/>
                <a:cs typeface="Montserrat"/>
                <a:sym typeface="Montserrat"/>
              </a:rPr>
              <a:t>下載填寫簽名蓋章</a:t>
            </a:r>
            <a:endParaRPr lang="en-US" altLang="zh-TW" sz="1600" dirty="0">
              <a:solidFill>
                <a:srgbClr val="FF0000"/>
              </a:solidFill>
              <a:latin typeface="+mj-ea"/>
              <a:ea typeface="+mj-ea"/>
              <a:cs typeface="Montserrat"/>
              <a:sym typeface="Montserrat"/>
            </a:endParaRPr>
          </a:p>
          <a:p>
            <a:pPr marL="0" marR="0" indent="0" defTabSz="914400" rtl="0" fontAlgn="auto" latinLnBrk="0" hangingPunct="0">
              <a:lnSpc>
                <a:spcPct val="100000"/>
              </a:lnSpc>
              <a:spcBef>
                <a:spcPts val="0"/>
              </a:spcBef>
              <a:spcAft>
                <a:spcPts val="0"/>
              </a:spcAft>
              <a:buClrTx/>
              <a:buSzTx/>
              <a:buFontTx/>
              <a:buNone/>
              <a:tabLst/>
            </a:pPr>
            <a:r>
              <a:rPr lang="en-US" altLang="zh-TW" dirty="0" smtClean="0">
                <a:solidFill>
                  <a:srgbClr val="041E42"/>
                </a:solidFill>
                <a:latin typeface="+mj-ea"/>
                <a:ea typeface="+mj-ea"/>
                <a:cs typeface="Montserrat"/>
                <a:sym typeface="Montserrat"/>
              </a:rPr>
              <a:t>[4</a:t>
            </a:r>
            <a:r>
              <a:rPr lang="zh-TW" altLang="en-US" dirty="0" smtClean="0">
                <a:solidFill>
                  <a:srgbClr val="041E42"/>
                </a:solidFill>
                <a:latin typeface="+mj-ea"/>
                <a:ea typeface="+mj-ea"/>
                <a:cs typeface="Montserrat"/>
                <a:sym typeface="Montserrat"/>
              </a:rPr>
              <a:t>份申請表單</a:t>
            </a:r>
            <a:r>
              <a:rPr lang="en-US" altLang="zh-TW" dirty="0" smtClean="0">
                <a:solidFill>
                  <a:srgbClr val="041E42"/>
                </a:solidFill>
                <a:latin typeface="+mj-ea"/>
                <a:ea typeface="+mj-ea"/>
                <a:cs typeface="Montserrat"/>
                <a:sym typeface="Montserrat"/>
              </a:rPr>
              <a:t>]</a:t>
            </a:r>
          </a:p>
          <a:p>
            <a:pPr marL="0" marR="0" indent="0" defTabSz="914400" rtl="0" fontAlgn="auto" latinLnBrk="0" hangingPunct="0">
              <a:lnSpc>
                <a:spcPct val="100000"/>
              </a:lnSpc>
              <a:spcBef>
                <a:spcPts val="0"/>
              </a:spcBef>
              <a:spcAft>
                <a:spcPts val="0"/>
              </a:spcAft>
              <a:buClrTx/>
              <a:buSzTx/>
              <a:buFontTx/>
              <a:buNone/>
              <a:tabLst/>
            </a:pPr>
            <a:r>
              <a:rPr lang="zh-TW" altLang="en-US" sz="1600" dirty="0" smtClean="0">
                <a:solidFill>
                  <a:srgbClr val="FF0000"/>
                </a:solidFill>
                <a:latin typeface="+mj-ea"/>
                <a:ea typeface="+mj-ea"/>
                <a:cs typeface="Montserrat"/>
                <a:sym typeface="Montserrat"/>
              </a:rPr>
              <a:t>用印後送交勞安部</a:t>
            </a:r>
            <a:endParaRPr kumimoji="0" lang="zh-TW" altLang="en-US" sz="1600" b="0" i="0" u="none" strike="noStrike" cap="none" spc="0" normalizeH="0" baseline="0" dirty="0">
              <a:ln>
                <a:noFill/>
              </a:ln>
              <a:solidFill>
                <a:srgbClr val="FF0000"/>
              </a:solidFill>
              <a:effectLst/>
              <a:uFillTx/>
              <a:latin typeface="+mj-ea"/>
              <a:ea typeface="+mj-ea"/>
              <a:cs typeface="Montserrat"/>
              <a:sym typeface="Montserrat"/>
            </a:endParaRPr>
          </a:p>
        </p:txBody>
      </p:sp>
      <p:pic>
        <p:nvPicPr>
          <p:cNvPr id="9" name="圖片 8"/>
          <p:cNvPicPr>
            <a:picLocks noChangeAspect="1"/>
          </p:cNvPicPr>
          <p:nvPr/>
        </p:nvPicPr>
        <p:blipFill>
          <a:blip r:embed="rId3"/>
          <a:stretch>
            <a:fillRect/>
          </a:stretch>
        </p:blipFill>
        <p:spPr>
          <a:xfrm>
            <a:off x="4903445" y="3923211"/>
            <a:ext cx="469900" cy="293688"/>
          </a:xfrm>
          <a:prstGeom prst="rect">
            <a:avLst/>
          </a:prstGeom>
          <a:ln w="28575">
            <a:solidFill>
              <a:srgbClr val="92D050"/>
            </a:solidFill>
          </a:ln>
        </p:spPr>
      </p:pic>
      <p:sp>
        <p:nvSpPr>
          <p:cNvPr id="10" name="矩形圖說文字 9"/>
          <p:cNvSpPr/>
          <p:nvPr/>
        </p:nvSpPr>
        <p:spPr>
          <a:xfrm>
            <a:off x="5832040" y="3647261"/>
            <a:ext cx="973666" cy="584773"/>
          </a:xfrm>
          <a:prstGeom prst="wedgeRectCallout">
            <a:avLst>
              <a:gd name="adj1" fmla="val -92004"/>
              <a:gd name="adj2" fmla="val 21007"/>
            </a:avLst>
          </a:prstGeom>
          <a:solidFill>
            <a:srgbClr val="FFFFFF"/>
          </a:solidFill>
          <a:ln w="25400" cap="flat">
            <a:solidFill>
              <a:srgbClr val="92D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600" b="0" i="0" u="none" strike="noStrike" cap="none" spc="0" normalizeH="0" baseline="0" dirty="0" smtClean="0">
                <a:ln>
                  <a:noFill/>
                </a:ln>
                <a:solidFill>
                  <a:srgbClr val="041E42"/>
                </a:solidFill>
                <a:effectLst/>
                <a:uFillTx/>
                <a:latin typeface="+mj-ea"/>
                <a:ea typeface="+mj-ea"/>
                <a:cs typeface="Montserrat"/>
                <a:sym typeface="Montserrat"/>
              </a:rPr>
              <a:t>請勾選</a:t>
            </a:r>
            <a:endParaRPr kumimoji="0" lang="en-US" altLang="zh-TW" sz="16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defTabSz="914400" rtl="0" fontAlgn="auto" latinLnBrk="0" hangingPunct="0">
              <a:lnSpc>
                <a:spcPct val="100000"/>
              </a:lnSpc>
              <a:spcBef>
                <a:spcPts val="0"/>
              </a:spcBef>
              <a:spcAft>
                <a:spcPts val="0"/>
              </a:spcAft>
              <a:buClrTx/>
              <a:buSzTx/>
              <a:buFontTx/>
              <a:buNone/>
              <a:tabLst/>
            </a:pPr>
            <a:r>
              <a:rPr lang="en-US" altLang="zh-TW" sz="1600" dirty="0" smtClean="0">
                <a:solidFill>
                  <a:srgbClr val="041E42"/>
                </a:solidFill>
                <a:latin typeface="+mj-ea"/>
                <a:ea typeface="+mj-ea"/>
                <a:cs typeface="Montserrat"/>
                <a:sym typeface="Montserrat"/>
              </a:rPr>
              <a:t>[</a:t>
            </a:r>
            <a:r>
              <a:rPr lang="zh-TW" altLang="en-US" sz="1600" dirty="0" smtClean="0">
                <a:solidFill>
                  <a:srgbClr val="041E42"/>
                </a:solidFill>
                <a:latin typeface="+mj-ea"/>
                <a:ea typeface="+mj-ea"/>
                <a:cs typeface="Montserrat"/>
                <a:sym typeface="Montserrat"/>
              </a:rPr>
              <a:t>奇菱</a:t>
            </a:r>
            <a:r>
              <a:rPr lang="en-US" altLang="zh-TW" sz="1600" dirty="0" smtClean="0">
                <a:solidFill>
                  <a:srgbClr val="041E42"/>
                </a:solidFill>
                <a:latin typeface="+mj-ea"/>
                <a:ea typeface="+mj-ea"/>
                <a:cs typeface="Montserrat"/>
                <a:sym typeface="Montserrat"/>
              </a:rPr>
              <a:t>]</a:t>
            </a:r>
            <a:endParaRPr kumimoji="0" lang="zh-TW" altLang="en-US" sz="16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11" name="矩形 10"/>
          <p:cNvSpPr/>
          <p:nvPr/>
        </p:nvSpPr>
        <p:spPr>
          <a:xfrm>
            <a:off x="8415368" y="6115424"/>
            <a:ext cx="745067" cy="347133"/>
          </a:xfrm>
          <a:prstGeom prst="rect">
            <a:avLst/>
          </a:prstGeom>
          <a:noFill/>
          <a:ln w="25400" cap="flat">
            <a:solidFill>
              <a:srgbClr val="FF0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41E42"/>
              </a:solidFill>
              <a:effectLst/>
              <a:uFillTx/>
              <a:latin typeface="Montserrat"/>
              <a:ea typeface="Montserrat"/>
              <a:cs typeface="Montserrat"/>
              <a:sym typeface="Montserrat"/>
            </a:endParaRPr>
          </a:p>
        </p:txBody>
      </p:sp>
      <p:sp>
        <p:nvSpPr>
          <p:cNvPr id="12" name="矩形圖說文字 11"/>
          <p:cNvSpPr/>
          <p:nvPr/>
        </p:nvSpPr>
        <p:spPr>
          <a:xfrm>
            <a:off x="6722034" y="6185159"/>
            <a:ext cx="1405467" cy="461663"/>
          </a:xfrm>
          <a:prstGeom prst="wedgeRectCallout">
            <a:avLst>
              <a:gd name="adj1" fmla="val 65084"/>
              <a:gd name="adj2" fmla="val -347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200" b="0" i="0" u="none" strike="noStrike" cap="none" spc="0" normalizeH="0" baseline="0" dirty="0" smtClean="0">
                <a:ln>
                  <a:noFill/>
                </a:ln>
                <a:solidFill>
                  <a:srgbClr val="041E42"/>
                </a:solidFill>
                <a:effectLst/>
                <a:uFillTx/>
                <a:latin typeface="+mj-ea"/>
                <a:ea typeface="+mj-ea"/>
                <a:cs typeface="Montserrat"/>
                <a:sym typeface="Montserrat"/>
              </a:rPr>
              <a:t>新進廠商點選</a:t>
            </a:r>
            <a:endParaRPr kumimoji="0" lang="en-US" altLang="zh-TW" sz="1200" b="0" i="0" u="none" strike="noStrike" cap="none" spc="0" normalizeH="0" baseline="0" dirty="0" smtClean="0">
              <a:ln>
                <a:noFill/>
              </a:ln>
              <a:solidFill>
                <a:srgbClr val="041E42"/>
              </a:solidFill>
              <a:effectLst/>
              <a:uFillTx/>
              <a:latin typeface="+mj-ea"/>
              <a:ea typeface="+mj-ea"/>
              <a:cs typeface="Montserrat"/>
              <a:sym typeface="Montserrat"/>
            </a:endParaRPr>
          </a:p>
          <a:p>
            <a:pPr marL="0" marR="0" indent="0" defTabSz="914400" rtl="0" fontAlgn="auto" latinLnBrk="0" hangingPunct="0">
              <a:lnSpc>
                <a:spcPct val="100000"/>
              </a:lnSpc>
              <a:spcBef>
                <a:spcPts val="0"/>
              </a:spcBef>
              <a:spcAft>
                <a:spcPts val="0"/>
              </a:spcAft>
              <a:buClrTx/>
              <a:buSzTx/>
              <a:buFontTx/>
              <a:buNone/>
              <a:tabLst/>
            </a:pPr>
            <a:r>
              <a:rPr lang="en-US" altLang="zh-TW" sz="1200" dirty="0" smtClean="0">
                <a:solidFill>
                  <a:srgbClr val="041E42"/>
                </a:solidFill>
                <a:latin typeface="+mj-ea"/>
                <a:ea typeface="+mj-ea"/>
                <a:cs typeface="Montserrat"/>
                <a:sym typeface="Montserrat"/>
              </a:rPr>
              <a:t>[</a:t>
            </a:r>
            <a:r>
              <a:rPr lang="zh-TW" altLang="en-US" sz="1200" dirty="0" smtClean="0">
                <a:solidFill>
                  <a:srgbClr val="041E42"/>
                </a:solidFill>
                <a:latin typeface="+mj-ea"/>
                <a:ea typeface="+mj-ea"/>
                <a:cs typeface="Montserrat"/>
                <a:sym typeface="Montserrat"/>
              </a:rPr>
              <a:t>確認申請</a:t>
            </a:r>
            <a:r>
              <a:rPr lang="en-US" altLang="zh-TW" sz="1200" dirty="0" smtClean="0">
                <a:solidFill>
                  <a:srgbClr val="041E42"/>
                </a:solidFill>
                <a:latin typeface="+mj-ea"/>
                <a:ea typeface="+mj-ea"/>
                <a:cs typeface="Montserrat"/>
                <a:sym typeface="Montserrat"/>
              </a:rPr>
              <a:t>]</a:t>
            </a:r>
            <a:endParaRPr kumimoji="0" lang="zh-TW" altLang="en-US" sz="1200" b="0" i="0" u="none" strike="noStrike" cap="none" spc="0" normalizeH="0" baseline="0" dirty="0">
              <a:ln>
                <a:noFill/>
              </a:ln>
              <a:solidFill>
                <a:srgbClr val="041E42"/>
              </a:solidFill>
              <a:effectLst/>
              <a:uFillTx/>
              <a:latin typeface="+mj-ea"/>
              <a:ea typeface="+mj-ea"/>
              <a:cs typeface="Montserrat"/>
              <a:sym typeface="Montserrat"/>
            </a:endParaRPr>
          </a:p>
        </p:txBody>
      </p:sp>
      <p:sp>
        <p:nvSpPr>
          <p:cNvPr id="2" name="矩形 1"/>
          <p:cNvSpPr/>
          <p:nvPr/>
        </p:nvSpPr>
        <p:spPr>
          <a:xfrm>
            <a:off x="8462118" y="6488668"/>
            <a:ext cx="415498" cy="369332"/>
          </a:xfrm>
          <a:prstGeom prst="rect">
            <a:avLst/>
          </a:prstGeom>
        </p:spPr>
        <p:txBody>
          <a:bodyPr wrap="non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⑤</a:t>
            </a:r>
            <a:endParaRPr lang="zh-TW" altLang="en-US" dirty="0"/>
          </a:p>
        </p:txBody>
      </p:sp>
      <p:sp>
        <p:nvSpPr>
          <p:cNvPr id="13" name="矩形 12"/>
          <p:cNvSpPr/>
          <p:nvPr/>
        </p:nvSpPr>
        <p:spPr>
          <a:xfrm>
            <a:off x="774385" y="1103868"/>
            <a:ext cx="415498" cy="369332"/>
          </a:xfrm>
          <a:prstGeom prst="rect">
            <a:avLst/>
          </a:prstGeom>
        </p:spPr>
        <p:txBody>
          <a:bodyPr wrap="non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③</a:t>
            </a:r>
            <a:endParaRPr lang="zh-TW" altLang="en-US" dirty="0"/>
          </a:p>
        </p:txBody>
      </p:sp>
      <p:sp>
        <p:nvSpPr>
          <p:cNvPr id="14" name="矩形 13"/>
          <p:cNvSpPr/>
          <p:nvPr/>
        </p:nvSpPr>
        <p:spPr>
          <a:xfrm>
            <a:off x="782852" y="4253469"/>
            <a:ext cx="415498" cy="369332"/>
          </a:xfrm>
          <a:prstGeom prst="rect">
            <a:avLst/>
          </a:prstGeom>
        </p:spPr>
        <p:txBody>
          <a:bodyPr wrap="non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④</a:t>
            </a:r>
            <a:endParaRPr lang="zh-TW" altLang="en-US" dirty="0"/>
          </a:p>
        </p:txBody>
      </p:sp>
      <p:sp>
        <p:nvSpPr>
          <p:cNvPr id="15" name="文字方塊 6"/>
          <p:cNvSpPr txBox="1">
            <a:spLocks noChangeArrowheads="1"/>
          </p:cNvSpPr>
          <p:nvPr/>
        </p:nvSpPr>
        <p:spPr bwMode="auto">
          <a:xfrm>
            <a:off x="4684713" y="180975"/>
            <a:ext cx="503237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dirty="0">
                <a:solidFill>
                  <a:srgbClr val="0000FF"/>
                </a:solidFill>
                <a:latin typeface="微軟正黑體" panose="020B0604030504040204" pitchFamily="34" charset="-120"/>
                <a:ea typeface="微軟正黑體" panose="020B0604030504040204" pitchFamily="34" charset="-120"/>
              </a:rPr>
              <a:t>帳號</a:t>
            </a:r>
            <a:r>
              <a:rPr kumimoji="0" lang="zh-TW" altLang="en-US" dirty="0">
                <a:solidFill>
                  <a:srgbClr val="000000"/>
                </a:solidFill>
                <a:latin typeface="微軟正黑體" panose="020B0604030504040204" pitchFamily="34" charset="-120"/>
                <a:ea typeface="微軟正黑體" panose="020B0604030504040204" pitchFamily="34" charset="-120"/>
              </a:rPr>
              <a:t>為註冊時登錄</a:t>
            </a:r>
            <a:r>
              <a:rPr kumimoji="0" lang="zh-TW" altLang="en-US" dirty="0">
                <a:solidFill>
                  <a:srgbClr val="0000FF"/>
                </a:solidFill>
                <a:latin typeface="微軟正黑體" panose="020B0604030504040204" pitchFamily="34" charset="-120"/>
                <a:ea typeface="微軟正黑體" panose="020B0604030504040204" pitchFamily="34" charset="-120"/>
              </a:rPr>
              <a:t>公司統編</a:t>
            </a:r>
            <a:r>
              <a:rPr kumimoji="0" lang="zh-TW" altLang="en-US" dirty="0">
                <a:solidFill>
                  <a:srgbClr val="000000"/>
                </a:solidFill>
                <a:latin typeface="微軟正黑體" panose="020B0604030504040204" pitchFamily="34" charset="-120"/>
                <a:ea typeface="微軟正黑體" panose="020B0604030504040204" pitchFamily="34" charset="-120"/>
              </a:rPr>
              <a:t>；</a:t>
            </a:r>
            <a:r>
              <a:rPr kumimoji="0" lang="zh-TW" altLang="en-US" dirty="0">
                <a:solidFill>
                  <a:srgbClr val="0000FF"/>
                </a:solidFill>
                <a:latin typeface="微軟正黑體" panose="020B0604030504040204" pitchFamily="34" charset="-120"/>
                <a:ea typeface="微軟正黑體" panose="020B0604030504040204" pitchFamily="34" charset="-120"/>
              </a:rPr>
              <a:t>密碼</a:t>
            </a:r>
            <a:r>
              <a:rPr kumimoji="0" lang="zh-TW" altLang="en-US" dirty="0">
                <a:solidFill>
                  <a:srgbClr val="000000"/>
                </a:solidFill>
                <a:latin typeface="微軟正黑體" panose="020B0604030504040204" pitchFamily="34" charset="-120"/>
                <a:ea typeface="微軟正黑體" panose="020B0604030504040204" pitchFamily="34" charset="-120"/>
              </a:rPr>
              <a:t>為註冊時</a:t>
            </a:r>
            <a:r>
              <a:rPr kumimoji="0" lang="zh-TW" altLang="en-US" dirty="0">
                <a:solidFill>
                  <a:srgbClr val="0000FF"/>
                </a:solidFill>
                <a:latin typeface="微軟正黑體" panose="020B0604030504040204" pitchFamily="34" charset="-120"/>
                <a:ea typeface="微軟正黑體" panose="020B0604030504040204" pitchFamily="34" charset="-120"/>
              </a:rPr>
              <a:t>自設</a:t>
            </a:r>
          </a:p>
        </p:txBody>
      </p:sp>
      <p:sp>
        <p:nvSpPr>
          <p:cNvPr id="16" name="文字方塊 6"/>
          <p:cNvSpPr txBox="1">
            <a:spLocks noChangeArrowheads="1"/>
          </p:cNvSpPr>
          <p:nvPr/>
        </p:nvSpPr>
        <p:spPr bwMode="auto">
          <a:xfrm>
            <a:off x="4320645" y="1879600"/>
            <a:ext cx="1250422" cy="1231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sz="200" dirty="0" smtClean="0">
                <a:solidFill>
                  <a:srgbClr val="0000FF"/>
                </a:solidFill>
                <a:latin typeface="微軟正黑體" panose="020B0604030504040204" pitchFamily="34" charset="-120"/>
                <a:ea typeface="微軟正黑體" panose="020B0604030504040204" pitchFamily="34" charset="-120"/>
              </a:rPr>
              <a:t>        </a:t>
            </a:r>
            <a:endParaRPr kumimoji="0" lang="zh-TW" altLang="en-US" sz="200" dirty="0">
              <a:solidFill>
                <a:srgbClr val="0000FF"/>
              </a:solidFill>
              <a:latin typeface="微軟正黑體" panose="020B0604030504040204" pitchFamily="34" charset="-120"/>
              <a:ea typeface="微軟正黑體" panose="020B0604030504040204" pitchFamily="34" charset="-120"/>
            </a:endParaRPr>
          </a:p>
        </p:txBody>
      </p:sp>
      <p:sp>
        <p:nvSpPr>
          <p:cNvPr id="17" name="文字方塊 6"/>
          <p:cNvSpPr txBox="1">
            <a:spLocks noChangeArrowheads="1"/>
          </p:cNvSpPr>
          <p:nvPr/>
        </p:nvSpPr>
        <p:spPr bwMode="auto">
          <a:xfrm>
            <a:off x="9078912" y="1888067"/>
            <a:ext cx="1250422" cy="1231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sz="200" dirty="0" smtClean="0">
                <a:solidFill>
                  <a:srgbClr val="0000FF"/>
                </a:solidFill>
                <a:latin typeface="微軟正黑體" panose="020B0604030504040204" pitchFamily="34" charset="-120"/>
                <a:ea typeface="微軟正黑體" panose="020B0604030504040204" pitchFamily="34" charset="-120"/>
              </a:rPr>
              <a:t>        </a:t>
            </a:r>
            <a:endParaRPr kumimoji="0" lang="zh-TW" altLang="en-US" sz="200"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363229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576" y="137068"/>
            <a:ext cx="6976590" cy="461665"/>
          </a:xfrm>
          <a:prstGeom prst="rect">
            <a:avLst/>
          </a:prstGeom>
        </p:spPr>
        <p:txBody>
          <a:bodyPr wrap="none">
            <a:spAutoFit/>
          </a:bodyPr>
          <a:lstStyle/>
          <a:p>
            <a:r>
              <a:rPr lang="zh-TW" altLang="en-US" sz="2400" b="1" dirty="0" smtClean="0">
                <a:solidFill>
                  <a:srgbClr val="FF0000"/>
                </a:solidFill>
                <a:latin typeface="+mj-ea"/>
                <a:ea typeface="+mj-ea"/>
                <a:cs typeface="Times New Roman" panose="02020603050405020304" pitchFamily="18" charset="0"/>
              </a:rPr>
              <a:t>勞安部管理員收到</a:t>
            </a:r>
            <a:r>
              <a:rPr lang="en-US" altLang="zh-TW" sz="2400" b="1" dirty="0" smtClean="0">
                <a:solidFill>
                  <a:srgbClr val="FF0000"/>
                </a:solidFill>
                <a:latin typeface="+mj-ea"/>
                <a:ea typeface="+mj-ea"/>
                <a:cs typeface="Times New Roman" panose="02020603050405020304" pitchFamily="18" charset="0"/>
              </a:rPr>
              <a:t>mail</a:t>
            </a:r>
            <a:r>
              <a:rPr lang="zh-TW" altLang="en-US" sz="2400" b="1" dirty="0" smtClean="0">
                <a:solidFill>
                  <a:srgbClr val="FF0000"/>
                </a:solidFill>
                <a:latin typeface="+mj-ea"/>
                <a:ea typeface="+mj-ea"/>
                <a:cs typeface="Times New Roman" panose="02020603050405020304" pitchFamily="18" charset="0"/>
              </a:rPr>
              <a:t>通知，審核資料通過後回覆</a:t>
            </a:r>
            <a:endParaRPr lang="en-US" altLang="zh-TW" sz="2400" b="1" dirty="0">
              <a:solidFill>
                <a:srgbClr val="FF0000"/>
              </a:solidFill>
              <a:latin typeface="+mj-ea"/>
              <a:ea typeface="+mj-ea"/>
              <a:cs typeface="Times New Roman" panose="02020603050405020304" pitchFamily="18" charset="0"/>
            </a:endParaRPr>
          </a:p>
        </p:txBody>
      </p:sp>
      <p:pic>
        <p:nvPicPr>
          <p:cNvPr id="6" name="圖片 5"/>
          <p:cNvPicPr>
            <a:picLocks noChangeAspect="1"/>
          </p:cNvPicPr>
          <p:nvPr/>
        </p:nvPicPr>
        <p:blipFill>
          <a:blip r:embed="rId2"/>
          <a:stretch>
            <a:fillRect/>
          </a:stretch>
        </p:blipFill>
        <p:spPr>
          <a:xfrm>
            <a:off x="3220922" y="2900362"/>
            <a:ext cx="5182773" cy="2128838"/>
          </a:xfrm>
          <a:prstGeom prst="rect">
            <a:avLst/>
          </a:prstGeom>
          <a:ln>
            <a:solidFill>
              <a:srgbClr val="00B050"/>
            </a:solidFill>
          </a:ln>
        </p:spPr>
      </p:pic>
      <p:sp>
        <p:nvSpPr>
          <p:cNvPr id="7" name="六邊形 6"/>
          <p:cNvSpPr/>
          <p:nvPr/>
        </p:nvSpPr>
        <p:spPr>
          <a:xfrm>
            <a:off x="635000" y="1815586"/>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152020847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
          </p:nvPr>
        </p:nvSpPr>
        <p:spPr>
          <a:xfrm>
            <a:off x="3352799" y="1143942"/>
            <a:ext cx="6062135" cy="1023667"/>
          </a:xfrm>
        </p:spPr>
        <p:txBody>
          <a:bodyPr/>
          <a:lstStyle/>
          <a:p>
            <a:r>
              <a:rPr lang="zh-TW" altLang="en-US" dirty="0" smtClean="0"/>
              <a:t>請靜待審核結果通知</a:t>
            </a:r>
            <a:endParaRPr lang="zh-TW" altLang="en-US" dirty="0"/>
          </a:p>
        </p:txBody>
      </p:sp>
      <p:sp>
        <p:nvSpPr>
          <p:cNvPr id="3" name="矩形 2"/>
          <p:cNvSpPr/>
          <p:nvPr/>
        </p:nvSpPr>
        <p:spPr>
          <a:xfrm>
            <a:off x="2988734" y="3593292"/>
            <a:ext cx="5410200" cy="2092881"/>
          </a:xfrm>
          <a:prstGeom prst="rect">
            <a:avLst/>
          </a:prstGeom>
          <a:solidFill>
            <a:srgbClr val="FFFF00"/>
          </a:solidFill>
        </p:spPr>
        <p:txBody>
          <a:bodyPr wrap="square">
            <a:spAutoFit/>
          </a:bodyPr>
          <a:lstStyle/>
          <a:p>
            <a:pPr>
              <a:spcAft>
                <a:spcPts val="0"/>
              </a:spcAft>
            </a:pPr>
            <a:r>
              <a:rPr lang="en-US" altLang="zh-TW" b="1" dirty="0">
                <a:latin typeface="Calibri" panose="020F0502020204030204" pitchFamily="34" charset="0"/>
                <a:ea typeface="新細明體" panose="02020500000000000000" pitchFamily="18" charset="-120"/>
              </a:rPr>
              <a:t>From:</a:t>
            </a:r>
            <a:r>
              <a:rPr lang="en-US" altLang="zh-TW" dirty="0">
                <a:latin typeface="Calibri" panose="020F0502020204030204" pitchFamily="34" charset="0"/>
                <a:ea typeface="新細明體" panose="02020500000000000000" pitchFamily="18" charset="-120"/>
              </a:rPr>
              <a:t> CHIMEI &lt;</a:t>
            </a:r>
            <a:r>
              <a:rPr lang="en-US" altLang="zh-TW" u="sng" dirty="0">
                <a:solidFill>
                  <a:srgbClr val="0563C1"/>
                </a:solidFill>
                <a:latin typeface="Calibri" panose="020F0502020204030204" pitchFamily="34" charset="0"/>
                <a:ea typeface="新細明體" panose="02020500000000000000" pitchFamily="18" charset="-120"/>
                <a:hlinkClick r:id="rId2"/>
              </a:rPr>
              <a:t>eastern@mail.chimei.com.tw</a:t>
            </a:r>
            <a:r>
              <a:rPr lang="en-US" altLang="zh-TW" dirty="0">
                <a:latin typeface="Calibri" panose="020F0502020204030204" pitchFamily="34" charset="0"/>
                <a:ea typeface="新細明體" panose="02020500000000000000" pitchFamily="18" charset="-120"/>
              </a:rPr>
              <a:t>&gt; </a:t>
            </a:r>
            <a:br>
              <a:rPr lang="en-US" altLang="zh-TW" dirty="0">
                <a:latin typeface="Calibri" panose="020F0502020204030204" pitchFamily="34" charset="0"/>
                <a:ea typeface="新細明體" panose="02020500000000000000" pitchFamily="18" charset="-120"/>
              </a:rPr>
            </a:br>
            <a:r>
              <a:rPr lang="en-US" altLang="zh-TW" b="1" dirty="0">
                <a:latin typeface="Calibri" panose="020F0502020204030204" pitchFamily="34" charset="0"/>
                <a:ea typeface="新細明體" panose="02020500000000000000" pitchFamily="18" charset="-120"/>
              </a:rPr>
              <a:t>Sent:</a:t>
            </a:r>
            <a:r>
              <a:rPr lang="en-US" altLang="zh-TW" dirty="0">
                <a:latin typeface="Calibri" panose="020F0502020204030204" pitchFamily="34" charset="0"/>
                <a:ea typeface="新細明體" panose="02020500000000000000" pitchFamily="18" charset="-120"/>
              </a:rPr>
              <a:t> </a:t>
            </a:r>
            <a:r>
              <a:rPr lang="en-US" altLang="zh-TW" dirty="0">
                <a:latin typeface="Calibri" panose="020F0502020204030204" pitchFamily="34" charset="0"/>
                <a:ea typeface="新細明體" panose="02020500000000000000" pitchFamily="18" charset="-120"/>
              </a:rPr>
              <a:t>Thursday</a:t>
            </a:r>
            <a:r>
              <a:rPr lang="en-US" altLang="zh-TW" dirty="0">
                <a:latin typeface="Calibri" panose="020F0502020204030204" pitchFamily="34" charset="0"/>
                <a:ea typeface="新細明體" panose="02020500000000000000" pitchFamily="18" charset="-120"/>
              </a:rPr>
              <a:t>, </a:t>
            </a:r>
            <a:r>
              <a:rPr lang="en-US" altLang="zh-TW" dirty="0">
                <a:latin typeface="Calibri" panose="020F0502020204030204" pitchFamily="34" charset="0"/>
                <a:ea typeface="新細明體" panose="02020500000000000000" pitchFamily="18" charset="-120"/>
              </a:rPr>
              <a:t>February </a:t>
            </a:r>
            <a:r>
              <a:rPr lang="en-US" altLang="zh-TW" dirty="0">
                <a:latin typeface="Calibri" panose="020F0502020204030204" pitchFamily="34" charset="0"/>
                <a:ea typeface="新細明體" panose="02020500000000000000" pitchFamily="18" charset="-120"/>
              </a:rPr>
              <a:t>22, 2022 9:33 AM</a:t>
            </a:r>
            <a:br>
              <a:rPr lang="en-US" altLang="zh-TW" dirty="0">
                <a:latin typeface="Calibri" panose="020F0502020204030204" pitchFamily="34" charset="0"/>
                <a:ea typeface="新細明體" panose="02020500000000000000" pitchFamily="18" charset="-120"/>
              </a:rPr>
            </a:br>
            <a:r>
              <a:rPr lang="en-US" altLang="zh-TW" b="1" dirty="0">
                <a:latin typeface="Calibri" panose="020F0502020204030204" pitchFamily="34" charset="0"/>
                <a:ea typeface="新細明體" panose="02020500000000000000" pitchFamily="18" charset="-120"/>
              </a:rPr>
              <a:t>To:</a:t>
            </a:r>
            <a:r>
              <a:rPr lang="en-US" altLang="zh-TW" dirty="0">
                <a:latin typeface="Calibri" panose="020F0502020204030204" pitchFamily="34" charset="0"/>
                <a:ea typeface="新細明體" panose="02020500000000000000" pitchFamily="18" charset="-120"/>
              </a:rPr>
              <a:t> </a:t>
            </a:r>
            <a:r>
              <a:rPr lang="en-US" altLang="zh-TW" u="sng" dirty="0" smtClean="0">
                <a:solidFill>
                  <a:srgbClr val="0563C1"/>
                </a:solidFill>
                <a:latin typeface="Calibri" panose="020F0502020204030204" pitchFamily="34" charset="0"/>
                <a:ea typeface="新細明體" panose="02020500000000000000" pitchFamily="18" charset="-120"/>
                <a:hlinkClick r:id="rId3"/>
              </a:rPr>
              <a:t>OOOOOO@ms15.hinet.net</a:t>
            </a:r>
            <a:r>
              <a:rPr lang="en-US" altLang="zh-TW" dirty="0">
                <a:latin typeface="Calibri" panose="020F0502020204030204" pitchFamily="34" charset="0"/>
                <a:ea typeface="新細明體" panose="02020500000000000000" pitchFamily="18" charset="-120"/>
              </a:rPr>
              <a:t/>
            </a:r>
            <a:br>
              <a:rPr lang="en-US" altLang="zh-TW" dirty="0">
                <a:latin typeface="Calibri" panose="020F0502020204030204" pitchFamily="34" charset="0"/>
                <a:ea typeface="新細明體" panose="02020500000000000000" pitchFamily="18" charset="-120"/>
              </a:rPr>
            </a:br>
            <a:r>
              <a:rPr lang="en-US" altLang="zh-TW" b="1" dirty="0">
                <a:latin typeface="Calibri" panose="020F0502020204030204" pitchFamily="34" charset="0"/>
                <a:ea typeface="新細明體" panose="02020500000000000000" pitchFamily="18" charset="-120"/>
              </a:rPr>
              <a:t>Subject:</a:t>
            </a:r>
            <a:r>
              <a:rPr lang="en-US" altLang="zh-TW" dirty="0">
                <a:latin typeface="Calibri" panose="020F0502020204030204" pitchFamily="34" charset="0"/>
                <a:ea typeface="新細明體" panose="02020500000000000000" pitchFamily="18" charset="-120"/>
              </a:rPr>
              <a:t> </a:t>
            </a:r>
            <a:r>
              <a:rPr lang="zh-TW" altLang="zh-TW" dirty="0">
                <a:latin typeface="Calibri" panose="020F0502020204030204" pitchFamily="34" charset="0"/>
                <a:ea typeface="新細明體" panose="02020500000000000000" pitchFamily="18" charset="-120"/>
              </a:rPr>
              <a:t>奇美門禁系統通知信</a:t>
            </a:r>
            <a:r>
              <a:rPr lang="en-US" altLang="zh-TW" dirty="0">
                <a:latin typeface="Calibri" panose="020F0502020204030204" pitchFamily="34" charset="0"/>
                <a:ea typeface="新細明體" panose="02020500000000000000" pitchFamily="18" charset="-120"/>
              </a:rPr>
              <a:t/>
            </a:r>
            <a:br>
              <a:rPr lang="en-US" altLang="zh-TW" dirty="0">
                <a:latin typeface="Calibri" panose="020F0502020204030204" pitchFamily="34" charset="0"/>
                <a:ea typeface="新細明體" panose="02020500000000000000" pitchFamily="18" charset="-120"/>
              </a:rPr>
            </a:br>
            <a:r>
              <a:rPr lang="en-US" altLang="zh-TW" b="1" dirty="0">
                <a:latin typeface="Calibri" panose="020F0502020204030204" pitchFamily="34" charset="0"/>
                <a:ea typeface="新細明體" panose="02020500000000000000" pitchFamily="18" charset="-120"/>
              </a:rPr>
              <a:t>Importance:</a:t>
            </a:r>
            <a:r>
              <a:rPr lang="en-US" altLang="zh-TW" dirty="0">
                <a:latin typeface="Calibri" panose="020F0502020204030204" pitchFamily="34" charset="0"/>
                <a:ea typeface="新細明體" panose="02020500000000000000" pitchFamily="18" charset="-120"/>
              </a:rPr>
              <a:t> Low</a:t>
            </a:r>
            <a:endParaRPr lang="zh-TW" altLang="zh-TW" sz="2000" dirty="0">
              <a:latin typeface="Calibri" panose="020F0502020204030204" pitchFamily="34" charset="0"/>
              <a:ea typeface="新細明體" panose="02020500000000000000" pitchFamily="18" charset="-120"/>
            </a:endParaRPr>
          </a:p>
          <a:p>
            <a:pPr>
              <a:spcAft>
                <a:spcPts val="0"/>
              </a:spcAft>
            </a:pPr>
            <a:r>
              <a:rPr lang="en-US" altLang="zh-TW" sz="2000" dirty="0">
                <a:latin typeface="Calibri" panose="020F0502020204030204" pitchFamily="34" charset="0"/>
                <a:ea typeface="新細明體" panose="02020500000000000000" pitchFamily="18" charset="-120"/>
              </a:rPr>
              <a:t> </a:t>
            </a:r>
            <a:endParaRPr lang="zh-TW" altLang="zh-TW" sz="2000" dirty="0">
              <a:latin typeface="Calibri" panose="020F0502020204030204" pitchFamily="34" charset="0"/>
              <a:ea typeface="新細明體" panose="02020500000000000000" pitchFamily="18" charset="-120"/>
            </a:endParaRPr>
          </a:p>
          <a:p>
            <a:pPr>
              <a:spcAft>
                <a:spcPts val="0"/>
              </a:spcAft>
            </a:pPr>
            <a:r>
              <a:rPr lang="zh-TW" altLang="en-US" sz="2000" dirty="0" smtClean="0">
                <a:latin typeface="Calibri" panose="020F0502020204030204" pitchFamily="34" charset="0"/>
                <a:ea typeface="新細明體" panose="02020500000000000000" pitchFamily="18" charset="-120"/>
              </a:rPr>
              <a:t>名鋐電機工業</a:t>
            </a:r>
            <a:r>
              <a:rPr lang="zh-TW" altLang="zh-TW" sz="2000" dirty="0" smtClean="0">
                <a:latin typeface="Calibri" panose="020F0502020204030204" pitchFamily="34" charset="0"/>
                <a:ea typeface="新細明體" panose="02020500000000000000" pitchFamily="18" charset="-120"/>
              </a:rPr>
              <a:t>有限公司</a:t>
            </a:r>
            <a:r>
              <a:rPr lang="en-US" altLang="zh-TW" sz="2000" dirty="0">
                <a:latin typeface="Calibri" panose="020F0502020204030204" pitchFamily="34" charset="0"/>
                <a:ea typeface="新細明體" panose="02020500000000000000" pitchFamily="18" charset="-120"/>
              </a:rPr>
              <a:t>(</a:t>
            </a:r>
            <a:r>
              <a:rPr lang="en-US" altLang="zh-TW" sz="2000" dirty="0" smtClean="0">
                <a:latin typeface="Calibri" panose="020F0502020204030204" pitchFamily="34" charset="0"/>
                <a:ea typeface="新細明體" panose="02020500000000000000" pitchFamily="18" charset="-120"/>
              </a:rPr>
              <a:t>28324424) </a:t>
            </a:r>
            <a:r>
              <a:rPr lang="zh-TW" altLang="zh-TW" sz="2000" dirty="0">
                <a:latin typeface="Calibri" panose="020F0502020204030204" pitchFamily="34" charset="0"/>
                <a:ea typeface="新細明體" panose="02020500000000000000" pitchFamily="18" charset="-120"/>
              </a:rPr>
              <a:t>已通過審核。</a:t>
            </a:r>
            <a:endParaRPr lang="zh-TW" altLang="zh-TW" sz="2000" dirty="0">
              <a:effectLst/>
              <a:latin typeface="Calibri" panose="020F0502020204030204" pitchFamily="34" charset="0"/>
              <a:ea typeface="新細明體" panose="02020500000000000000" pitchFamily="18" charset="-120"/>
            </a:endParaRPr>
          </a:p>
        </p:txBody>
      </p:sp>
      <p:sp>
        <p:nvSpPr>
          <p:cNvPr id="6" name="六邊形 5"/>
          <p:cNvSpPr/>
          <p:nvPr/>
        </p:nvSpPr>
        <p:spPr>
          <a:xfrm>
            <a:off x="1481666" y="2992453"/>
            <a:ext cx="1049866" cy="483629"/>
          </a:xfrm>
          <a:prstGeom prst="hexago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41E42"/>
                </a:solidFill>
                <a:effectLst/>
                <a:uFillTx/>
                <a:latin typeface="+mj-ea"/>
                <a:ea typeface="+mj-ea"/>
                <a:cs typeface="Montserrat"/>
                <a:sym typeface="Montserrat"/>
              </a:rPr>
              <a:t>範本</a:t>
            </a:r>
            <a:endParaRPr kumimoji="0" lang="zh-TW" altLang="en-US" sz="1800" b="0" i="0" u="none" strike="noStrike" cap="none" spc="0" normalizeH="0" baseline="0" dirty="0">
              <a:ln>
                <a:noFill/>
              </a:ln>
              <a:solidFill>
                <a:srgbClr val="041E42"/>
              </a:solidFill>
              <a:effectLst/>
              <a:uFillTx/>
              <a:latin typeface="+mj-ea"/>
              <a:ea typeface="+mj-ea"/>
              <a:cs typeface="Montserrat"/>
              <a:sym typeface="Montserrat"/>
            </a:endParaRPr>
          </a:p>
        </p:txBody>
      </p:sp>
    </p:spTree>
    <p:extLst>
      <p:ext uri="{BB962C8B-B14F-4D97-AF65-F5344CB8AC3E}">
        <p14:creationId xmlns:p14="http://schemas.microsoft.com/office/powerpoint/2010/main" val="51526018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附件二_CHIMEI_PPT Template (16 9)">
  <a:themeElements>
    <a:clrScheme name="Office 佈景主題">
      <a:dk1>
        <a:srgbClr val="041E42"/>
      </a:dk1>
      <a:lt1>
        <a:srgbClr val="FFFFFF"/>
      </a:lt1>
      <a:dk2>
        <a:srgbClr val="A7A7A7"/>
      </a:dk2>
      <a:lt2>
        <a:srgbClr val="535353"/>
      </a:lt2>
      <a:accent1>
        <a:srgbClr val="2D428B"/>
      </a:accent1>
      <a:accent2>
        <a:srgbClr val="D2343D"/>
      </a:accent2>
      <a:accent3>
        <a:srgbClr val="5FB7AC"/>
      </a:accent3>
      <a:accent4>
        <a:srgbClr val="513A57"/>
      </a:accent4>
      <a:accent5>
        <a:srgbClr val="EDD414"/>
      </a:accent5>
      <a:accent6>
        <a:srgbClr val="E4831A"/>
      </a:accent6>
      <a:hlink>
        <a:srgbClr val="0000FF"/>
      </a:hlink>
      <a:folHlink>
        <a:srgbClr val="FF00FF"/>
      </a:folHlink>
    </a:clrScheme>
    <a:fontScheme name="CHIMEI_Verdana">
      <a:majorFont>
        <a:latin typeface="Verdana"/>
        <a:ea typeface="Microsoft JhengHei"/>
        <a:cs typeface="Verdana"/>
      </a:majorFont>
      <a:minorFont>
        <a:latin typeface="Verdana"/>
        <a:ea typeface="Microsoft JhengHei Light"/>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1E42"/>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1E42"/>
            </a:solidFill>
            <a:effectLst/>
            <a:uFillTx/>
            <a:latin typeface="+mj-lt"/>
            <a:ea typeface="Montserrat"/>
            <a:cs typeface="Montserrat"/>
            <a:sym typeface="Montserrat"/>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附件二_CHIMEI_PPT Template (16 9)</Template>
  <TotalTime>760</TotalTime>
  <Words>1155</Words>
  <Application>Microsoft Office PowerPoint</Application>
  <PresentationFormat>寬螢幕</PresentationFormat>
  <Paragraphs>217</Paragraphs>
  <Slides>40</Slides>
  <Notes>1</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40</vt:i4>
      </vt:variant>
    </vt:vector>
  </HeadingPairs>
  <TitlesOfParts>
    <vt:vector size="55" baseType="lpstr">
      <vt:lpstr>Microsoft JhengHei Light</vt:lpstr>
      <vt:lpstr>Montserrat</vt:lpstr>
      <vt:lpstr>Montserrat Hairline</vt:lpstr>
      <vt:lpstr>Verdana Pro SemiBold</vt:lpstr>
      <vt:lpstr>微軟正黑體</vt:lpstr>
      <vt:lpstr>微軟正黑體</vt:lpstr>
      <vt:lpstr>新細明體</vt:lpstr>
      <vt:lpstr>標楷體</vt:lpstr>
      <vt:lpstr>Arial</vt:lpstr>
      <vt:lpstr>Calibri</vt:lpstr>
      <vt:lpstr>Helvetica</vt:lpstr>
      <vt:lpstr>Times New Roman</vt:lpstr>
      <vt:lpstr>Verdana</vt:lpstr>
      <vt:lpstr>Wingdings</vt:lpstr>
      <vt:lpstr>附件二_CHIMEI_PPT Template (16 9)</vt:lpstr>
      <vt:lpstr>廠商門禁管理系統 操作說明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物流廠商門禁管理系統</dc:title>
  <dc:creator>蘇麗錦</dc:creator>
  <cp:lastModifiedBy>蘇麗錦</cp:lastModifiedBy>
  <cp:revision>102</cp:revision>
  <dcterms:created xsi:type="dcterms:W3CDTF">2021-11-27T01:10:33Z</dcterms:created>
  <dcterms:modified xsi:type="dcterms:W3CDTF">2022-02-23T05:14:14Z</dcterms:modified>
</cp:coreProperties>
</file>